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5"/>
  </p:notesMasterIdLst>
  <p:sldIdLst>
    <p:sldId id="256" r:id="rId2"/>
    <p:sldId id="257" r:id="rId3"/>
    <p:sldId id="26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4" r:id="rId16"/>
    <p:sldId id="265" r:id="rId17"/>
    <p:sldId id="266" r:id="rId18"/>
    <p:sldId id="267" r:id="rId19"/>
    <p:sldId id="268" r:id="rId20"/>
    <p:sldId id="287" r:id="rId21"/>
    <p:sldId id="288" r:id="rId22"/>
    <p:sldId id="269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1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>
        <p:scale>
          <a:sx n="70" d="100"/>
          <a:sy n="70" d="100"/>
        </p:scale>
        <p:origin x="-157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C10C6-75D8-4C61-99FF-628F034592E7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21B5-C6F1-4023-A5B7-0E601E166A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372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6EE7590-67AF-4A37-ABCE-0EDA10C9B3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C96B00-61DC-4B08-A2C0-23FDBE654E72}" type="datetimeFigureOut">
              <a:rPr lang="it-IT" smtClean="0"/>
              <a:pPr/>
              <a:t>08/03/2016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cpm04000t@istruzione.it" TargetMode="External"/><Relationship Id="rId2" Type="http://schemas.openxmlformats.org/officeDocument/2006/relationships/hyperlink" Target="http://www.magistralegulli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rcpm04000t@pec.istruzione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28823" y="1412775"/>
            <a:ext cx="8136904" cy="50405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LICEO SCIENZE UMANE e LINGUISTICO “T. GULLÌ"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1135" y="1916832"/>
            <a:ext cx="7801744" cy="4680520"/>
          </a:xfrm>
        </p:spPr>
        <p:txBody>
          <a:bodyPr>
            <a:normAutofit fontScale="92500" lnSpcReduction="20000"/>
          </a:bodyPr>
          <a:lstStyle/>
          <a:p>
            <a:pPr algn="ctr"/>
            <a:endParaRPr lang="it-IT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300" b="1" dirty="0" smtClean="0">
                <a:solidFill>
                  <a:schemeClr val="accent1">
                    <a:lumMod val="75000"/>
                  </a:schemeClr>
                </a:solidFill>
              </a:rPr>
              <a:t>Scienze Umane – S.U. Opzione Economico Sociale - Linguistico</a:t>
            </a:r>
            <a:endParaRPr lang="de-DE" sz="1300" b="1" u="sng" dirty="0" smtClean="0">
              <a:solidFill>
                <a:schemeClr val="accent1">
                  <a:lumMod val="75000"/>
                </a:schemeClr>
              </a:solidFill>
              <a:hlinkClick r:id="rId2"/>
            </a:endParaRPr>
          </a:p>
          <a:p>
            <a:pPr algn="ctr"/>
            <a:r>
              <a:rPr lang="de-DE" sz="1300" b="1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www.magistralegulli.it</a:t>
            </a:r>
            <a:r>
              <a:rPr lang="de-DE" sz="13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de-DE" sz="1300" b="1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rcpm04000t@istruzione.it</a:t>
            </a:r>
            <a:r>
              <a:rPr lang="de-DE" sz="13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de-DE" sz="1300" b="1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rcpm04000t@pec.istruzione.it</a:t>
            </a:r>
            <a:endParaRPr lang="it-IT" sz="1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300" dirty="0" smtClean="0">
                <a:solidFill>
                  <a:schemeClr val="accent1">
                    <a:lumMod val="75000"/>
                  </a:schemeClr>
                </a:solidFill>
              </a:rPr>
              <a:t>Corso Vittorio Emanuele, 69 -  89125  Reggio Calabria  </a:t>
            </a:r>
            <a:r>
              <a:rPr lang="de-DE" sz="1300" dirty="0" smtClean="0">
                <a:solidFill>
                  <a:schemeClr val="accent1">
                    <a:lumMod val="75000"/>
                  </a:schemeClr>
                </a:solidFill>
              </a:rPr>
              <a:t>Tel. 0965499424  Fax 0965499423</a:t>
            </a:r>
            <a:endParaRPr lang="it-IT" sz="1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300" dirty="0" smtClean="0">
                <a:solidFill>
                  <a:schemeClr val="accent1">
                    <a:lumMod val="75000"/>
                  </a:schemeClr>
                </a:solidFill>
              </a:rPr>
              <a:t> Codice Fiscale </a:t>
            </a:r>
            <a:r>
              <a:rPr lang="de-DE" sz="1300" dirty="0" smtClean="0">
                <a:solidFill>
                  <a:schemeClr val="accent1">
                    <a:lumMod val="75000"/>
                  </a:schemeClr>
                </a:solidFill>
              </a:rPr>
              <a:t>80009130800 – </a:t>
            </a:r>
            <a:r>
              <a:rPr lang="it-IT" sz="1300" dirty="0" smtClean="0">
                <a:solidFill>
                  <a:schemeClr val="accent1">
                    <a:lumMod val="75000"/>
                  </a:schemeClr>
                </a:solidFill>
              </a:rPr>
              <a:t>Codice Univoco</a:t>
            </a:r>
            <a:r>
              <a:rPr lang="de-DE" sz="1300" dirty="0" smtClean="0">
                <a:solidFill>
                  <a:schemeClr val="accent1">
                    <a:lumMod val="75000"/>
                  </a:schemeClr>
                </a:solidFill>
              </a:rPr>
              <a:t>  UF9IYV</a:t>
            </a:r>
            <a:endParaRPr lang="it-IT" sz="13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9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Piano di formazione </a:t>
            </a:r>
          </a:p>
          <a:p>
            <a:pPr algn="ctr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del personale docente </a:t>
            </a:r>
          </a:p>
          <a:p>
            <a:pPr algn="ctr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neoassunto </a:t>
            </a:r>
            <a:r>
              <a:rPr lang="it-IT" sz="3500" b="1" dirty="0" err="1" smtClean="0">
                <a:solidFill>
                  <a:schemeClr val="tx2">
                    <a:lumMod val="50000"/>
                  </a:schemeClr>
                </a:solidFill>
              </a:rPr>
              <a:t>a.s.</a:t>
            </a:r>
            <a:r>
              <a:rPr lang="it-IT" sz="3500" b="1" dirty="0" smtClean="0">
                <a:solidFill>
                  <a:schemeClr val="tx2">
                    <a:lumMod val="50000"/>
                  </a:schemeClr>
                </a:solidFill>
              </a:rPr>
              <a:t> 2015- 2016.</a:t>
            </a:r>
            <a:endParaRPr lang="it-IT" sz="35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it-IT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Reggio 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Calabria 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02.03.2016</a:t>
            </a:r>
          </a:p>
          <a:p>
            <a:pPr algn="r"/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Dirigente Scolastico</a:t>
            </a:r>
          </a:p>
          <a:p>
            <a:pPr algn="r"/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dr.prof.Alessandro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Santi</a:t>
            </a:r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6632"/>
            <a:ext cx="7756394" cy="10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1335871" cy="160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97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1" y="1052736"/>
            <a:ext cx="78456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0070C0"/>
                </a:solidFill>
              </a:rPr>
              <a:t>CRITERIO A - </a:t>
            </a:r>
            <a:r>
              <a:rPr lang="it-IT" sz="2200" b="1" dirty="0" smtClean="0"/>
              <a:t>Corretto </a:t>
            </a:r>
            <a:r>
              <a:rPr lang="it-IT" sz="2200" b="1" dirty="0"/>
              <a:t>possesso ed esercizio delle competenze culturali, disciplinari, didattiche e metodologiche </a:t>
            </a:r>
            <a:endParaRPr lang="it-IT" sz="2200" b="1" dirty="0" smtClean="0"/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Per dette finalità il Dirigente Scolastico mette a disposizione del docente: </a:t>
            </a:r>
          </a:p>
          <a:p>
            <a:pPr algn="just"/>
            <a:r>
              <a:rPr lang="it-IT" sz="2200" dirty="0"/>
              <a:t>• il Piano Triennale dell’Offerta Formativa, </a:t>
            </a:r>
          </a:p>
          <a:p>
            <a:pPr algn="just"/>
            <a:r>
              <a:rPr lang="it-IT" sz="2200" dirty="0"/>
              <a:t>• la documentazione tecnico-didattica delle classi </a:t>
            </a:r>
            <a:r>
              <a:rPr lang="it-IT" sz="2200" dirty="0" smtClean="0"/>
              <a:t>di </a:t>
            </a:r>
            <a:r>
              <a:rPr lang="it-IT" sz="2200" dirty="0"/>
              <a:t>pertinenza del docente neo immesso in ruolo</a:t>
            </a:r>
            <a:r>
              <a:rPr lang="it-IT" sz="2200" dirty="0" smtClean="0"/>
              <a:t>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PREDISPOSIZIONE   PROGRAMMAZIONE ANNUALE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Sugli esiti di apprendimento attesi;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Sulle metodologie didattiche da utilizzare;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Sulle strategie inclusive per gli alunni BES e per le eccellenze;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Sugli strumenti e sui criteri di valutazione degli alunni. </a:t>
            </a:r>
          </a:p>
          <a:p>
            <a:pPr algn="just"/>
            <a:endParaRPr lang="it-IT" sz="2200" dirty="0" smtClean="0"/>
          </a:p>
          <a:p>
            <a:pPr algn="just"/>
            <a:r>
              <a:rPr lang="it-IT" sz="2200" dirty="0" smtClean="0"/>
              <a:t> </a:t>
            </a:r>
            <a:r>
              <a:rPr lang="it-IT" sz="2200" dirty="0"/>
              <a:t>(art. 4 D.M. 850/2015</a:t>
            </a:r>
            <a:r>
              <a:rPr lang="it-IT" sz="2200" dirty="0" smtClean="0"/>
              <a:t>)</a:t>
            </a:r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61" y="148743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175" y="-51915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145" y="403697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4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1" y="911225"/>
            <a:ext cx="784562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70C0"/>
                </a:solidFill>
              </a:rPr>
              <a:t>CRITERIO  B - </a:t>
            </a:r>
            <a:r>
              <a:rPr lang="it-IT" sz="2400" b="1" dirty="0" smtClean="0"/>
              <a:t>Corretto possesso ed esercizio delle competenze relazionali, organizzative e gestionali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/>
              <a:t>Ai fini della verifica del criterio B</a:t>
            </a:r>
            <a:r>
              <a:rPr lang="it-IT" sz="2400" dirty="0" smtClean="0"/>
              <a:t> </a:t>
            </a:r>
            <a:r>
              <a:rPr lang="it-IT" sz="2400" dirty="0"/>
              <a:t>sono </a:t>
            </a:r>
            <a:r>
              <a:rPr lang="it-IT" sz="2400" dirty="0" smtClean="0"/>
              <a:t>valutate: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l’attitudine </a:t>
            </a:r>
            <a:r>
              <a:rPr lang="it-IT" sz="2400" dirty="0"/>
              <a:t>collaborativa del docente nei contesti didattici, progettuali, collegiali</a:t>
            </a:r>
            <a:r>
              <a:rPr lang="it-IT" sz="2400" dirty="0" smtClean="0"/>
              <a:t>, con </a:t>
            </a:r>
            <a:r>
              <a:rPr lang="it-IT" sz="2400" dirty="0"/>
              <a:t>le famiglie e con il personale scolastico;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dirty="0"/>
              <a:t>capacità di affrontare situazioni relazionali complesse e dinamiche interculturali;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dirty="0"/>
              <a:t>partecipazione attiva e il sostegno ai piani di miglioramento dell’istituzione scolastica. </a:t>
            </a:r>
          </a:p>
          <a:p>
            <a:endParaRPr lang="it-I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56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175" y="0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145" y="403697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5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016724"/>
            <a:ext cx="791735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70C0"/>
                </a:solidFill>
              </a:rPr>
              <a:t>CRITERIO C - </a:t>
            </a:r>
            <a:r>
              <a:rPr lang="it-IT" sz="2400" b="1" dirty="0" smtClean="0"/>
              <a:t>l’osservanza </a:t>
            </a:r>
            <a:r>
              <a:rPr lang="it-IT" sz="2400" b="1" dirty="0"/>
              <a:t>dei doveri connessi con lo status di dipendente </a:t>
            </a:r>
            <a:r>
              <a:rPr lang="it-IT" sz="2400" b="1" dirty="0" smtClean="0"/>
              <a:t>pubblico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 smtClean="0"/>
              <a:t>Ai </a:t>
            </a:r>
            <a:r>
              <a:rPr lang="it-IT" sz="2400" dirty="0"/>
              <a:t>fini della verifica del criterio </a:t>
            </a:r>
            <a:r>
              <a:rPr lang="it-IT" sz="2400" dirty="0" smtClean="0"/>
              <a:t>C costituiscono </a:t>
            </a:r>
            <a:r>
              <a:rPr lang="it-IT" sz="2400" dirty="0"/>
              <a:t>parametri di riferimento: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Il D. </a:t>
            </a:r>
            <a:r>
              <a:rPr lang="it-IT" sz="2400" dirty="0" err="1"/>
              <a:t>Lgs</a:t>
            </a:r>
            <a:r>
              <a:rPr lang="it-IT" sz="2400" dirty="0"/>
              <a:t>. n. 165/2001recante: “Norme generali sull'ordinamento del lavoro alle dipendenze delle amministrazioni pubbliche”;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Il DPR n. 62/2013 (Regolamento recante il Codice di comportamento dei dipendenti pubblici);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Il regolamento dell’istituzione scolastica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>
              <a:solidFill>
                <a:srgbClr val="FF0000"/>
              </a:solidFill>
            </a:endParaRP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CRITERIO D - </a:t>
            </a:r>
            <a:r>
              <a:rPr lang="it-IT" sz="2400" b="1" dirty="0" smtClean="0"/>
              <a:t>La </a:t>
            </a:r>
            <a:r>
              <a:rPr lang="it-IT" sz="2400" b="1" dirty="0"/>
              <a:t>partecipazione alle attività formative e il raggiungimento degli obiettivi </a:t>
            </a:r>
            <a:endParaRPr lang="it-I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0226" y="-8680"/>
            <a:ext cx="830833" cy="99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2423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03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9862"/>
            <a:ext cx="8058615" cy="46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53" y="1131714"/>
            <a:ext cx="8066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06" y="-24319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641" y="350331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813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14" y="908720"/>
            <a:ext cx="8207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1772816"/>
            <a:ext cx="81714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r>
              <a:rPr lang="it-IT" sz="2400" dirty="0" smtClean="0"/>
              <a:t>Il </a:t>
            </a:r>
            <a:r>
              <a:rPr lang="it-IT" sz="2400" dirty="0"/>
              <a:t>Dirigente Scolastico assieme al docente neo immesso in ruolo, sentito il Docente Tutor, in relazione ai bisogni della scuola stabiliscono, con un apposito patto per lo sviluppo professionale:</a:t>
            </a:r>
          </a:p>
          <a:p>
            <a:pPr algn="just"/>
            <a:r>
              <a:rPr lang="it-IT" sz="2400" dirty="0"/>
              <a:t>gli obiettivi di sviluppo delle competenze culturali, disciplinari, didattico-metodologiche e relazionali da raggiungere o migliorare attraverso: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 le attività formative previste nell’anno di prova;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 la partecipazione alle attività formative attivate dall’istituzione scolastica;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l’eventuale utilizzo della carta elettronica per l’aggiornamento. </a:t>
            </a:r>
          </a:p>
          <a:p>
            <a:pPr algn="just"/>
            <a:r>
              <a:rPr lang="it-IT" sz="2400" dirty="0"/>
              <a:t>Non è un contratto di natura giuridica ma è un impegno etico –professionale.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2195" y="1"/>
            <a:ext cx="623981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761" y="350331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58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48851" y="134076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Articolazione del percorso di formazione per i neoassunti per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l’a.s.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 smtClean="0">
                <a:solidFill>
                  <a:schemeClr val="tx2">
                    <a:lumMod val="50000"/>
                  </a:schemeClr>
                </a:solidFill>
              </a:rPr>
              <a:t>2015-2016</a:t>
            </a:r>
            <a:endParaRPr lang="it-IT" b="1" u="sng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378252"/>
              </p:ext>
            </p:extLst>
          </p:nvPr>
        </p:nvGraphicFramePr>
        <p:xfrm>
          <a:off x="755576" y="2132856"/>
          <a:ext cx="7596844" cy="438454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99211"/>
                <a:gridCol w="1899211"/>
                <a:gridCol w="1899211"/>
                <a:gridCol w="1899211"/>
              </a:tblGrid>
              <a:tr h="604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Fase </a:t>
                      </a:r>
                      <a:r>
                        <a:rPr lang="it-IT" sz="1800" dirty="0">
                          <a:effectLst/>
                        </a:rPr>
                        <a:t>n. </a:t>
                      </a:r>
                      <a:r>
                        <a:rPr lang="it-IT" sz="18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Fase </a:t>
                      </a:r>
                      <a:r>
                        <a:rPr lang="it-IT" sz="1800" dirty="0">
                          <a:effectLst/>
                        </a:rPr>
                        <a:t>n. 2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Fase </a:t>
                      </a:r>
                      <a:r>
                        <a:rPr lang="it-IT" sz="1800" dirty="0">
                          <a:effectLst/>
                        </a:rPr>
                        <a:t>n. 3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Fase </a:t>
                      </a:r>
                      <a:r>
                        <a:rPr lang="it-IT" sz="1800" dirty="0">
                          <a:effectLst/>
                        </a:rPr>
                        <a:t>n. 4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effectLst/>
                        </a:rPr>
                        <a:t>Ore </a:t>
                      </a:r>
                      <a:r>
                        <a:rPr lang="it-IT" sz="1800" b="0" dirty="0">
                          <a:effectLst/>
                        </a:rPr>
                        <a:t>n. </a:t>
                      </a:r>
                      <a:r>
                        <a:rPr lang="it-IT" sz="1800" b="0" dirty="0" smtClean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Ore </a:t>
                      </a:r>
                      <a:r>
                        <a:rPr lang="it-IT" sz="1800" dirty="0">
                          <a:effectLst/>
                        </a:rPr>
                        <a:t>n. </a:t>
                      </a:r>
                      <a:r>
                        <a:rPr lang="it-IT" sz="1800" dirty="0" smtClean="0">
                          <a:effectLst/>
                        </a:rPr>
                        <a:t>12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Ore </a:t>
                      </a:r>
                      <a:r>
                        <a:rPr lang="it-IT" sz="1800" dirty="0">
                          <a:effectLst/>
                        </a:rPr>
                        <a:t>n. </a:t>
                      </a:r>
                      <a:r>
                        <a:rPr lang="it-IT" sz="1800" dirty="0" smtClean="0">
                          <a:effectLst/>
                        </a:rPr>
                        <a:t>12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Ore </a:t>
                      </a:r>
                      <a:r>
                        <a:rPr lang="it-IT" sz="1800" dirty="0">
                          <a:effectLst/>
                        </a:rPr>
                        <a:t>n. 20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9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effectLst/>
                        </a:rPr>
                        <a:t>Incontri propedeutici/ di restituzione finale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Laboratori formativi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Peer </a:t>
                      </a:r>
                      <a:r>
                        <a:rPr lang="it-IT" sz="1800" dirty="0">
                          <a:effectLst/>
                        </a:rPr>
                        <a:t>To Peer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Formazione </a:t>
                      </a:r>
                      <a:r>
                        <a:rPr lang="it-IT" sz="1800" dirty="0">
                          <a:effectLst/>
                        </a:rPr>
                        <a:t>on-line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magine 5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475928" y="2690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54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5576" y="1124744"/>
            <a:ext cx="76328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Fase n. 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1 -  Incontro propedeutico</a:t>
            </a: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it-IT" sz="2400" b="1" i="1" u="sng" dirty="0" smtClean="0">
                <a:solidFill>
                  <a:schemeClr val="tx2">
                    <a:lumMod val="50000"/>
                  </a:schemeClr>
                </a:solidFill>
              </a:rPr>
              <a:t>ACTION PLAN</a:t>
            </a:r>
          </a:p>
          <a:p>
            <a:pPr algn="ctr"/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Accoglienza dei neoassunti nella comunità docente </a:t>
            </a:r>
          </a:p>
          <a:p>
            <a:pPr marL="342900" indent="-342900"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Presentazione della  struttura del corso;</a:t>
            </a:r>
          </a:p>
          <a:p>
            <a:pPr marL="342900" indent="-342900"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Attese dell’Amministrazione e della scuola nei confronti dei nuovi assunti per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potenziare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l’innovazione nella scuola e renderla aderente ai tempi</a:t>
            </a:r>
          </a:p>
          <a:p>
            <a:pPr marL="342900" indent="-342900"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Opportunità di sviluppo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professionale</a:t>
            </a:r>
          </a:p>
          <a:p>
            <a:pPr marL="342900" indent="-342900">
              <a:buBlip>
                <a:blip r:embed="rId4"/>
              </a:buBlip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Analisi dei bisogni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98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5576" y="1124744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chemeClr val="tx2">
                    <a:lumMod val="50000"/>
                  </a:schemeClr>
                </a:solidFill>
              </a:rPr>
              <a:t>Fase n.1 – Incontro di restituzione finale</a:t>
            </a:r>
          </a:p>
          <a:p>
            <a:pPr algn="ctr"/>
            <a:endParaRPr lang="it-IT" sz="2400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400" b="1" i="1" u="sng" dirty="0" smtClean="0">
                <a:solidFill>
                  <a:schemeClr val="tx2">
                    <a:lumMod val="50000"/>
                  </a:schemeClr>
                </a:solidFill>
              </a:rPr>
              <a:t>FOLLOW-UP</a:t>
            </a:r>
          </a:p>
          <a:p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Condivisione del lavoro svolto dai singoli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docenti: attività di tutoring - costruzione del portfolio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Riflessione sui punti di forza e di criticità dell’esperienza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formativa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Questionario di gradimento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50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6810"/>
            <a:ext cx="7325443" cy="9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52020" y="1723557"/>
            <a:ext cx="77408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docente neoassunto, sulla base del bilancio di competenze e del patto per lo sviluppo professionale, partecipa a 4 laboratori della durata di 3 ore </a:t>
            </a:r>
            <a:r>
              <a:rPr lang="it-IT" sz="2400" dirty="0" smtClean="0"/>
              <a:t>ciascuno sulle </a:t>
            </a:r>
            <a:r>
              <a:rPr lang="it-IT" sz="2400" dirty="0"/>
              <a:t>seguenti tematiche</a:t>
            </a:r>
            <a:r>
              <a:rPr lang="it-IT" sz="2400" dirty="0" smtClean="0"/>
              <a:t>:</a:t>
            </a:r>
          </a:p>
          <a:p>
            <a:pPr algn="just"/>
            <a:r>
              <a:rPr lang="it-IT" sz="2400" b="1" dirty="0" smtClean="0"/>
              <a:t>a</a:t>
            </a:r>
            <a:r>
              <a:rPr lang="it-IT" sz="2400" b="1" dirty="0"/>
              <a:t>. nuove risorse digitali e loro impatto sulla</a:t>
            </a:r>
          </a:p>
          <a:p>
            <a:pPr algn="just"/>
            <a:r>
              <a:rPr lang="it-IT" sz="2400" b="1" dirty="0"/>
              <a:t>didattica;</a:t>
            </a:r>
          </a:p>
          <a:p>
            <a:pPr algn="just"/>
            <a:r>
              <a:rPr lang="it-IT" sz="2400" b="1" dirty="0"/>
              <a:t>b. gestione della classe e problematiche</a:t>
            </a:r>
          </a:p>
          <a:p>
            <a:pPr algn="just"/>
            <a:r>
              <a:rPr lang="it-IT" sz="2400" b="1" dirty="0"/>
              <a:t>relazionali;</a:t>
            </a:r>
          </a:p>
          <a:p>
            <a:pPr algn="just"/>
            <a:r>
              <a:rPr lang="it-IT" sz="2400" b="1" dirty="0"/>
              <a:t>c. bisogni educativi speciali;</a:t>
            </a:r>
          </a:p>
          <a:p>
            <a:pPr algn="just"/>
            <a:r>
              <a:rPr lang="it-IT" sz="2400" b="1" dirty="0"/>
              <a:t>d. inclusione sociale e dinamiche interculturali</a:t>
            </a:r>
            <a:r>
              <a:rPr lang="it-IT" sz="2400" b="1" dirty="0" smtClean="0"/>
              <a:t>;</a:t>
            </a:r>
            <a:endParaRPr lang="it-IT" sz="2400" dirty="0"/>
          </a:p>
          <a:p>
            <a:pPr algn="just"/>
            <a:r>
              <a:rPr lang="it-IT" sz="2400" dirty="0"/>
              <a:t>L’obiettivo è quello di potenziare le competenze trasversali e approfondire conoscenze specifiche del docente, stimolare la condivisione di esperienze e la soluzione di problemi reali del contesto </a:t>
            </a:r>
            <a:r>
              <a:rPr lang="it-IT" sz="2400" dirty="0" smtClean="0"/>
              <a:t>scuola. </a:t>
            </a:r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942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56" y="1247601"/>
            <a:ext cx="766936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7056" y="2254220"/>
            <a:ext cx="7885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Questa fase avviata nel corso </a:t>
            </a:r>
            <a:r>
              <a:rPr lang="it-IT" sz="2400" dirty="0" err="1"/>
              <a:t>dell’a.s.</a:t>
            </a:r>
            <a:r>
              <a:rPr lang="it-IT" sz="2400" dirty="0"/>
              <a:t> 2014/2015 è articolata, di massima, in diversi momenti</a:t>
            </a:r>
            <a:r>
              <a:rPr lang="it-IT" sz="2400" dirty="0" smtClean="0"/>
              <a:t>: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3 h di progettazione condivisa;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4 h di osservazione del neoassunto nella classe del tutor;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4 h di osservazione del tutor nella classe del neoassunto;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1 h di verifica dell’esperienza iniziata e dedicato a momenti di tutoraggio e di osservazione reciproca, di affiancamento nel lavoro didattico, di riflessione e di documentazione.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60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5576" y="1268760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chemeClr val="tx2">
                    <a:lumMod val="50000"/>
                  </a:schemeClr>
                </a:solidFill>
              </a:rPr>
              <a:t>Out line</a:t>
            </a:r>
          </a:p>
          <a:p>
            <a:endParaRPr lang="it-IT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Blip>
                <a:blip r:embed="rId4"/>
              </a:buBlip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Punti di forza del piano di formazione docenti neoassunti </a:t>
            </a:r>
            <a:r>
              <a:rPr lang="it-IT" sz="2800" dirty="0" err="1" smtClean="0">
                <a:solidFill>
                  <a:schemeClr val="tx2">
                    <a:lumMod val="50000"/>
                  </a:schemeClr>
                </a:solidFill>
              </a:rPr>
              <a:t>a.s.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 2015-2016</a:t>
            </a:r>
          </a:p>
          <a:p>
            <a:pPr marL="457200" indent="-457200">
              <a:buBlip>
                <a:blip r:embed="rId4"/>
              </a:buBlip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Articolazione del percorso di formazione per i neoassunti per </a:t>
            </a:r>
            <a:r>
              <a:rPr lang="it-IT" sz="2800" dirty="0" err="1" smtClean="0">
                <a:solidFill>
                  <a:schemeClr val="tx2">
                    <a:lumMod val="50000"/>
                  </a:schemeClr>
                </a:solidFill>
              </a:rPr>
              <a:t>l’a.s.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 2015-2016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modello di formazione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La formazione on-line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Il Modello di </a:t>
            </a:r>
            <a:r>
              <a:rPr lang="it-IT" sz="2800" dirty="0" err="1">
                <a:solidFill>
                  <a:schemeClr val="tx2">
                    <a:lumMod val="50000"/>
                  </a:schemeClr>
                </a:solidFill>
              </a:rPr>
              <a:t>governance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 del piano di formazione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Il cronoprogramma del percorso di formazione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306389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1907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447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6667"/>
            <a:ext cx="7848872" cy="97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1929021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docente tutor- collega esperto, competente e motivato, accompagna il neoassunto</a:t>
            </a:r>
            <a:r>
              <a:rPr lang="it-IT" sz="2400" dirty="0" smtClean="0"/>
              <a:t>: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accogliendolo nella comunità professionale e responsabilizzandolo anche attraverso l’auto-riconoscimento;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favorendo la sua partecipazione ai diversi momenti della vita collegiale della scuola;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esercitando ogni utile forma di ascolto, consulenza e collaborazione per migliorare la qualità e l’efficacia dell’insegnamento;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predisponendo momenti di reciproca osservazione (</a:t>
            </a:r>
            <a:r>
              <a:rPr lang="it-IT" sz="2400" dirty="0" err="1"/>
              <a:t>peer</a:t>
            </a:r>
            <a:r>
              <a:rPr lang="it-IT" sz="2400" dirty="0"/>
              <a:t> to </a:t>
            </a:r>
            <a:r>
              <a:rPr lang="it-IT" sz="2400" dirty="0" err="1"/>
              <a:t>peer</a:t>
            </a:r>
            <a:r>
              <a:rPr lang="it-IT" sz="2400" dirty="0"/>
              <a:t>).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149" y="246057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35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5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130"/>
            <a:ext cx="82089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9" y="971130"/>
            <a:ext cx="82089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sz="2200" dirty="0" smtClean="0"/>
              <a:t>L’obiettivo </a:t>
            </a:r>
            <a:r>
              <a:rPr lang="it-IT" sz="2200" dirty="0"/>
              <a:t>è quello di sviluppare competenze sulla conduzione della classe e sulle attività dell’insegnamento, sul sostegno alla motivazione degli allievi, sulla costruzione di climi positivi e motivanti e sulle modalità di verifica formativa degli apprendimenti.  (Cerini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2" b="12139"/>
          <a:stretch/>
        </p:blipFill>
        <p:spPr bwMode="auto">
          <a:xfrm>
            <a:off x="467544" y="3248678"/>
            <a:ext cx="7853494" cy="331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038" y="61640"/>
            <a:ext cx="757380" cy="90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465" y="462883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35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498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04056" y="1844824"/>
            <a:ext cx="79563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Fase .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4 - 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FORMAZIONE ON-LINE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300" dirty="0">
                <a:solidFill>
                  <a:schemeClr val="tx2">
                    <a:lumMod val="50000"/>
                  </a:schemeClr>
                </a:solidFill>
              </a:rPr>
              <a:t>Il docente neoassunto organizza attraverso strumenti open source, un proprio spazio  on-line per  costruire un database per raccogliere tutta la documentazione valida per la sua attività di servizio che deve sempre essere aderente ai bisogni della scuola</a:t>
            </a:r>
            <a:r>
              <a:rPr lang="it-IT" sz="2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t-IT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300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sz="2300" dirty="0">
                <a:solidFill>
                  <a:schemeClr val="tx2">
                    <a:lumMod val="50000"/>
                  </a:schemeClr>
                </a:solidFill>
              </a:rPr>
              <a:t>docente nello specifico utilizzerà la formazione on-line per</a:t>
            </a:r>
            <a:r>
              <a:rPr lang="it-IT" sz="23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it-IT" sz="9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300" dirty="0">
                <a:solidFill>
                  <a:schemeClr val="tx2">
                    <a:lumMod val="50000"/>
                  </a:schemeClr>
                </a:solidFill>
              </a:rPr>
              <a:t>Entrare in contatto con la comunità di pratiche professionali on-line.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300" dirty="0">
                <a:solidFill>
                  <a:schemeClr val="tx2">
                    <a:lumMod val="50000"/>
                  </a:schemeClr>
                </a:solidFill>
              </a:rPr>
              <a:t>Partecipare a forum di discussioni tematici e generali.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300" dirty="0">
                <a:solidFill>
                  <a:schemeClr val="tx2">
                    <a:lumMod val="50000"/>
                  </a:schemeClr>
                </a:solidFill>
              </a:rPr>
              <a:t>Utilizzare le risorse didattiche e le metodologie disponibile in rete per adattarli alla realtà scolastica per potenziare l’offerta formativa e apportare innovazione didattiche</a:t>
            </a:r>
            <a:r>
              <a:rPr lang="it-IT" sz="2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t-IT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81" y="836712"/>
            <a:ext cx="8044259" cy="98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231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59" y="1124744"/>
            <a:ext cx="76854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La formazione on line accompagna tutto il percorso dei neoassunti, consente al docente di:</a:t>
            </a:r>
          </a:p>
          <a:p>
            <a:pPr algn="just"/>
            <a:r>
              <a:rPr lang="it-IT" sz="2400" dirty="0"/>
              <a:t>Elaborare un proprio portfolio professionale</a:t>
            </a:r>
          </a:p>
          <a:p>
            <a:pPr algn="just"/>
            <a:r>
              <a:rPr lang="it-IT" sz="2400" dirty="0"/>
              <a:t>Rispondere a questionari per il monitoraggio delle diverse fasi del percorso formativo;</a:t>
            </a:r>
          </a:p>
          <a:p>
            <a:pPr algn="just"/>
            <a:r>
              <a:rPr lang="it-IT" sz="2400" dirty="0"/>
              <a:t>Consultare materiali di studio risorse didattiche e siti web dedicati.</a:t>
            </a:r>
          </a:p>
          <a:p>
            <a:pPr algn="just"/>
            <a:r>
              <a:rPr lang="it-IT" sz="2400" dirty="0"/>
              <a:t>L’obiettivo è quello di stimolare l’analisi e la riflessione sul percorso formativo del docente neoassunto al fine di migliorare la sua capacità di progettazione, di realizzazione e di valutazione delle attività didattiche.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870" y="5157192"/>
            <a:ext cx="55054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43" y="18864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314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17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6089"/>
            <a:ext cx="8424936" cy="106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226499" cy="48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63" y="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5413" y="4747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450" y="317484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20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90941" cy="10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325443" cy="488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27" y="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9064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0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99" y="946667"/>
            <a:ext cx="8102856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1" y="1628800"/>
            <a:ext cx="8136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sz="2400" dirty="0"/>
              <a:t>docente neoassunto traccia un bilancio delle proprie competenze raggiunte in forma di </a:t>
            </a:r>
            <a:r>
              <a:rPr lang="it-IT" sz="2400" dirty="0" smtClean="0"/>
              <a:t>autovalutazione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In </a:t>
            </a:r>
            <a:r>
              <a:rPr lang="it-IT" sz="2400" dirty="0"/>
              <a:t>esso: </a:t>
            </a:r>
          </a:p>
          <a:p>
            <a:pPr marL="457200" indent="-457200" algn="just">
              <a:buAutoNum type="arabicParenR"/>
            </a:pPr>
            <a:r>
              <a:rPr lang="it-IT" sz="2400" dirty="0" smtClean="0"/>
              <a:t>Registra </a:t>
            </a:r>
            <a:r>
              <a:rPr lang="it-IT" sz="2400" dirty="0"/>
              <a:t>cambiamenti rispetto Bilancio iniziale</a:t>
            </a:r>
            <a:r>
              <a:rPr lang="it-IT" sz="2400" dirty="0" smtClean="0"/>
              <a:t>;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2) Rilancia l’auto-progettazione professionale</a:t>
            </a:r>
            <a:r>
              <a:rPr lang="it-IT" sz="2400" dirty="0" smtClean="0"/>
              <a:t>;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3) Favorisce una continuità nella formazione in servizio 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39552" y="2690336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775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99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1163"/>
            <a:ext cx="8207896" cy="104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2307644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Le modalità del nuovo anno di formazione richiamano il dirigente ad una maggiore vicinanza con la vita d’aula, a promuovere lo sviluppo professionale dei docenti, a scommettere sul fattore umano, come risorsa decisiva per il miglioramento della scuola.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588" y="1928622"/>
            <a:ext cx="4470660" cy="459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4047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757" y="197728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431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00" y="1022010"/>
            <a:ext cx="7916416" cy="11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1268760"/>
            <a:ext cx="8060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sz="2400" dirty="0" smtClean="0"/>
              <a:t>Al </a:t>
            </a:r>
            <a:r>
              <a:rPr lang="it-IT" sz="2400" dirty="0"/>
              <a:t>termine dell’anno di formazione e di prova, nel periodo intercorrente tra il termine delle attività didattiche, compresi gli esami di qualifica e di Stato, e la conclusione dell’anno scolastico, il Comitato di valutazione è convocato dal Dirigente Scolastico per procedere all’espressione del parere sul superamento del periodo di formazione e di prova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Davanti </a:t>
            </a:r>
            <a:r>
              <a:rPr lang="it-IT" sz="2400" dirty="0"/>
              <a:t>al Comitato di valutazione il docente presenterà e discuterà alla fine dell’anno di prova il portfolio professionale (che sostituisce la tesina) In tale portfolio verrà compresa la relazione finale in forma di documentazione didattica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75856" y="3851259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8615"/>
            <a:ext cx="830833" cy="99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633" y="216103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69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8208912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1910880"/>
            <a:ext cx="82089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pPr algn="just"/>
            <a:r>
              <a:rPr lang="it-IT" sz="2400" dirty="0" smtClean="0"/>
              <a:t>In </a:t>
            </a:r>
            <a:r>
              <a:rPr lang="it-IT" sz="2400" dirty="0"/>
              <a:t>caso di giudizio favorevole, il Dirigente Scolastico emette provvedimento motivato di conferma in ruolo per il docente neo-assunto, ai sensi dell’art. 14 del DPR n. 275 del </a:t>
            </a:r>
            <a:r>
              <a:rPr lang="it-IT" sz="2400" dirty="0" smtClean="0"/>
              <a:t>8/3/99</a:t>
            </a:r>
          </a:p>
          <a:p>
            <a:pPr algn="just"/>
            <a:r>
              <a:rPr lang="it-IT" sz="2400" dirty="0" smtClean="0"/>
              <a:t>In </a:t>
            </a:r>
            <a:r>
              <a:rPr lang="it-IT" sz="2400" dirty="0"/>
              <a:t>caso di giudizio sfavorevole, il D.S. emette provvedimento motivato di ripetizione del periodo di formazione e di prova. Tale provvedimento dovrà indicare gli elementi di criticità emersi e le forme di supporto formativo e di verifica del conseguimento degli standard richiesti ai fini della conferma in ruolo.</a:t>
            </a:r>
          </a:p>
          <a:p>
            <a:endParaRPr lang="it-IT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19" y="15404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5404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23" y="247179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00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60480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50000"/>
                  </a:schemeClr>
                </a:solidFill>
              </a:rPr>
              <a:t>Quadro legislativo di riferimento del periodo di formazione e </a:t>
            </a:r>
            <a:r>
              <a:rPr lang="it-IT" sz="2400" b="1" u="sng" dirty="0" smtClean="0">
                <a:solidFill>
                  <a:schemeClr val="tx2">
                    <a:lumMod val="50000"/>
                  </a:schemeClr>
                </a:solidFill>
              </a:rPr>
              <a:t>prova</a:t>
            </a:r>
          </a:p>
          <a:p>
            <a:endParaRPr lang="it-IT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3255"/>
            <a:ext cx="37433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653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04048" y="2060848"/>
            <a:ext cx="3628233" cy="12961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Istituzione </a:t>
            </a:r>
            <a:endParaRPr lang="it-IT" altLang="it-IT" sz="2000" b="1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corso </a:t>
            </a:r>
            <a:r>
              <a:rPr lang="it-IT" altLang="it-IT" sz="2000" b="1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di formazione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per i docenti neoassunti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4048" y="3717032"/>
            <a:ext cx="3672407" cy="265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Legge n. 107/2015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(la cosiddetta “Buona Scuola”)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“Riforma del sistema nazionale 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 istruzione e formazione 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e delega per il riordino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delle disposizioni 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legislative vigenti” 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4045329" y="2466604"/>
            <a:ext cx="8867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66" y="18056"/>
            <a:ext cx="808430" cy="9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ccia a destra 11"/>
          <p:cNvSpPr/>
          <p:nvPr/>
        </p:nvSpPr>
        <p:spPr>
          <a:xfrm>
            <a:off x="4045329" y="4384278"/>
            <a:ext cx="8867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616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91580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Il lavoro realizzato, comprensivo della relazione finale in forma di documentazione didattica,  sarà presentato e discusso alla fine dell’anno di prova con il Comitato di valutazione della scuola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it-IT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Al termine del percorso di formazione a tutti i docenti 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neoassunti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verrà sottoposto un questionario di gradimento del percorso 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formativo</a:t>
            </a:r>
            <a:endParaRPr lang="it-IT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85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5576" y="1323920"/>
            <a:ext cx="76328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La piattaforma on-line deve stimolare il docente di concretizzare la propria attività didattica in stretta aderenza con la situazione sociale in cui essa avviene ed essere di supporto al potenziamento professionale.</a:t>
            </a:r>
          </a:p>
          <a:p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Nello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specifico deve prevedere: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Il curriculum del docente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Il Programma didattico del docente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Uno spazio per archiviare tutti i materiali didattici.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Gruppi di discussione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Condivisione di metodologie, esperienze e contenuti.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119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306389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10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323528" y="116632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35280" y="1700808"/>
            <a:ext cx="763284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chemeClr val="tx2">
                    <a:lumMod val="50000"/>
                  </a:schemeClr>
                </a:solidFill>
              </a:rPr>
              <a:t>Il Modello di </a:t>
            </a:r>
            <a:r>
              <a:rPr lang="it-IT" sz="2400" b="1" u="sng" dirty="0" err="1" smtClean="0">
                <a:solidFill>
                  <a:schemeClr val="tx2">
                    <a:lumMod val="50000"/>
                  </a:schemeClr>
                </a:solidFill>
              </a:rPr>
              <a:t>governance</a:t>
            </a:r>
            <a:r>
              <a:rPr lang="it-IT" sz="2400" b="1" u="sng" dirty="0" smtClean="0">
                <a:solidFill>
                  <a:schemeClr val="tx2">
                    <a:lumMod val="50000"/>
                  </a:schemeClr>
                </a:solidFill>
              </a:rPr>
              <a:t> del piano di formazione</a:t>
            </a:r>
          </a:p>
          <a:p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Gruppo di Coordinamento del MIUR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UUSSRR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Scuola Polo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Scuole di sevizio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dei docenti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neoassunti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14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7624" y="306389"/>
            <a:ext cx="7056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spc="600" dirty="0">
                <a:solidFill>
                  <a:schemeClr val="tx2">
                    <a:lumMod val="50000"/>
                  </a:schemeClr>
                </a:solidFill>
              </a:rPr>
              <a:t>LICEO SCIENZE UMANE e LINGUISTICO “T. GULLÌ"</a:t>
            </a:r>
            <a:endParaRPr lang="it-IT" sz="1050" spc="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C:\Documents and Settings\Vicepresidenza\Desktop\int Gulli.JPG"/>
          <p:cNvPicPr/>
          <p:nvPr/>
        </p:nvPicPr>
        <p:blipFill rotWithShape="1">
          <a:blip r:embed="rId3" cstate="print"/>
          <a:srcRect l="80900" r="1850"/>
          <a:stretch/>
        </p:blipFill>
        <p:spPr bwMode="auto">
          <a:xfrm>
            <a:off x="251520" y="0"/>
            <a:ext cx="936104" cy="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91580" y="95458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tx2">
                    <a:lumMod val="50000"/>
                  </a:schemeClr>
                </a:solidFill>
              </a:rPr>
              <a:t>Cronoprogramma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6585752"/>
              </p:ext>
            </p:extLst>
          </p:nvPr>
        </p:nvGraphicFramePr>
        <p:xfrm>
          <a:off x="1115616" y="1556792"/>
          <a:ext cx="5867964" cy="4772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268"/>
                <a:gridCol w="1154526"/>
                <a:gridCol w="1654585"/>
                <a:gridCol w="1654585"/>
              </a:tblGrid>
              <a:tr h="435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FEBBRAIO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MARZO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APRILE</a:t>
                      </a:r>
                    </a:p>
                  </a:txBody>
                  <a:tcPr marL="68580" marR="68580" marT="0" marB="0"/>
                </a:tc>
              </a:tr>
              <a:tr h="8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Comunicazione Scuole Polo selezionate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Incontro propedeutico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 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Realizzazione dei laboratori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incontro di restituzione finale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9171" y="13825"/>
            <a:ext cx="794829" cy="9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749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7" y="1772816"/>
            <a:ext cx="7701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Nei commi 115-120 dell’articolo unico della L.13 luglio 2015 n.107 ci sono </a:t>
            </a:r>
            <a:r>
              <a:rPr lang="it-IT" sz="2000" dirty="0" smtClean="0"/>
              <a:t>delle </a:t>
            </a:r>
            <a:r>
              <a:rPr lang="it-IT" sz="2000" dirty="0"/>
              <a:t>novità quali: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Stretta </a:t>
            </a:r>
            <a:r>
              <a:rPr lang="it-IT" sz="2000" dirty="0"/>
              <a:t>connessione fra periodo di prova e attività </a:t>
            </a:r>
            <a:r>
              <a:rPr lang="it-IT" sz="2000" dirty="0" smtClean="0"/>
              <a:t>formative;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Dirigente Scolastico dovrà valutare il personale docente al periodo di </a:t>
            </a:r>
            <a:r>
              <a:rPr lang="it-IT" sz="2000" dirty="0" smtClean="0"/>
              <a:t>Prova</a:t>
            </a:r>
            <a:r>
              <a:rPr lang="it-IT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Comitato di valutazione viene modificato nella sua composizione ( 3 </a:t>
            </a:r>
          </a:p>
          <a:p>
            <a:r>
              <a:rPr lang="it-IT" sz="2000" dirty="0" smtClean="0"/>
              <a:t>     Docenti </a:t>
            </a:r>
            <a:r>
              <a:rPr lang="it-IT" sz="2000" dirty="0"/>
              <a:t>di cui 2 scelti da collegio e 1 da consiglio di </a:t>
            </a:r>
            <a:r>
              <a:rPr lang="it-IT" sz="2000" dirty="0" err="1"/>
              <a:t>istituto+tutor+DS</a:t>
            </a:r>
            <a:r>
              <a:rPr lang="it-IT" sz="2000" dirty="0"/>
              <a:t> </a:t>
            </a:r>
            <a:r>
              <a:rPr lang="it-IT" sz="2000" dirty="0" smtClean="0"/>
              <a:t>      che lo </a:t>
            </a:r>
            <a:r>
              <a:rPr lang="it-IT" sz="2000" dirty="0"/>
              <a:t>presiede);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Ruolo docente tutor;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Definizione con un D.M. degli obiettivi di sviluppo professionale e di </a:t>
            </a:r>
            <a:r>
              <a:rPr lang="it-IT" sz="2000" dirty="0" smtClean="0"/>
              <a:t>miglioramento </a:t>
            </a:r>
            <a:r>
              <a:rPr lang="it-IT" sz="2000" dirty="0"/>
              <a:t>professionale e delle caratteristiche del percorso formativo.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5" y="865932"/>
            <a:ext cx="84978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77" y="116632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911" y="174173"/>
            <a:ext cx="576064" cy="69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0619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00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1052736"/>
            <a:ext cx="792088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3567" y="1166843"/>
            <a:ext cx="74888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sz="2400" dirty="0" smtClean="0"/>
              <a:t>1) </a:t>
            </a:r>
            <a:r>
              <a:rPr lang="it-IT" sz="2400" dirty="0"/>
              <a:t>Il </a:t>
            </a:r>
            <a:r>
              <a:rPr lang="it-IT" sz="2400" b="1" dirty="0"/>
              <a:t>D.M. 850 del 27 ottobre 2015 </a:t>
            </a:r>
            <a:r>
              <a:rPr lang="it-IT" sz="2400" dirty="0" smtClean="0"/>
              <a:t>emanato </a:t>
            </a:r>
            <a:r>
              <a:rPr lang="it-IT" sz="2400" dirty="0"/>
              <a:t>ai sensi dell’articolo 1, comma 118 della legge 13 luglio 2015 </a:t>
            </a:r>
            <a:r>
              <a:rPr lang="it-IT" sz="2400" dirty="0" smtClean="0"/>
              <a:t>n</a:t>
            </a:r>
            <a:r>
              <a:rPr lang="it-IT" sz="2400" dirty="0"/>
              <a:t>. 107, recante “Obiettivi, Modalità di valutazione del grado </a:t>
            </a:r>
            <a:r>
              <a:rPr lang="it-IT" sz="2400" dirty="0" smtClean="0"/>
              <a:t>di </a:t>
            </a:r>
            <a:r>
              <a:rPr lang="it-IT" sz="2400" dirty="0"/>
              <a:t>raggiungimento  degli stessi, Attività formative, Criteri per la </a:t>
            </a:r>
            <a:r>
              <a:rPr lang="it-IT" sz="2400" dirty="0" smtClean="0"/>
              <a:t>valutazione </a:t>
            </a:r>
            <a:r>
              <a:rPr lang="it-IT" sz="2400" dirty="0"/>
              <a:t>del personale docente  ed educativo in periodo di </a:t>
            </a:r>
            <a:r>
              <a:rPr lang="it-IT" sz="2400" dirty="0" smtClean="0"/>
              <a:t>formazione </a:t>
            </a:r>
            <a:r>
              <a:rPr lang="it-IT" sz="2400" dirty="0"/>
              <a:t>e di prova.</a:t>
            </a:r>
          </a:p>
          <a:p>
            <a:endParaRPr lang="it-IT" sz="2400" dirty="0"/>
          </a:p>
          <a:p>
            <a:pPr algn="just"/>
            <a:r>
              <a:rPr lang="it-IT" sz="2400" dirty="0"/>
              <a:t>2) LA </a:t>
            </a:r>
            <a:r>
              <a:rPr lang="it-IT" sz="2400" b="1" dirty="0"/>
              <a:t>C.M. 36167 del 5 novembre 2015 </a:t>
            </a:r>
            <a:r>
              <a:rPr lang="it-IT" sz="2400" dirty="0" smtClean="0"/>
              <a:t>recante: “</a:t>
            </a:r>
            <a:r>
              <a:rPr lang="it-IT" sz="2400" dirty="0"/>
              <a:t>Periodo di formazione  e di prova per i docenti neoassunti. </a:t>
            </a:r>
          </a:p>
          <a:p>
            <a:pPr algn="just"/>
            <a:r>
              <a:rPr lang="it-IT" sz="2400" dirty="0"/>
              <a:t>Primi orientamenti”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61" y="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1" y="82679"/>
            <a:ext cx="627924" cy="7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221" y="339010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35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4262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41" y="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443" y="133456"/>
            <a:ext cx="659557" cy="7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591" y="231775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2747" y="1484784"/>
            <a:ext cx="77056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Periodo di formazione e prova unico inscindibile: sia il servizio, sia la formazione concorrono a determinare la conferma o meno nei ruoli a tempo indeterminato.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Durata e servizio utili ai fini del periodo di formazione e di prova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Il superamento del periodo di formazione e prova è subordinato allo svolgimento di servizio effettivamente prestato per almeno 180 giorni nel corso dell’anno scolastico, di cui almeno 120 per le attività didattiche. (art. 3 D.M. 850/2015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6772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628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69" y="188640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1920" y="-5404"/>
            <a:ext cx="785572" cy="94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210" y="277540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694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2634" y="1343665"/>
            <a:ext cx="76677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/>
              <a:t>Nei 120 giorni di attività didattica </a:t>
            </a:r>
            <a:r>
              <a:rPr lang="it-IT" sz="2400" b="1" dirty="0" smtClean="0">
                <a:solidFill>
                  <a:srgbClr val="0070C0"/>
                </a:solidFill>
              </a:rPr>
              <a:t>vanno compresi</a:t>
            </a:r>
            <a:r>
              <a:rPr lang="it-IT" sz="24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I giorni di insegnamento;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I giorni impiegati presso la sede per ogni altra attività preordinata al migliorare lo svolgimento dell’azione didattica, ivi comprese la valutazione, la progettazione, la formazione, le attività collegiali.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algn="just"/>
            <a:r>
              <a:rPr lang="it-IT" sz="2400" dirty="0" smtClean="0"/>
              <a:t>Con </a:t>
            </a:r>
            <a:r>
              <a:rPr lang="it-IT" sz="2400" dirty="0"/>
              <a:t>riferimento ai docenti neoassunti in servizio con prestazione o orario inferiore su cattedra o posto (part time), il punto 2 della c.m. precisa che i 180 giorni di  servizio e i 120 giorni di attività didattica sono proporzionalmente ridotti, fermo restando  l'obbligo relativo alla frequenza, per intero, delle 50 ore di formazione previste.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412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18288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18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9" y="1124744"/>
            <a:ext cx="755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70C0"/>
                </a:solidFill>
              </a:rPr>
              <a:t>Criteri </a:t>
            </a:r>
            <a:r>
              <a:rPr lang="it-IT" sz="2400" b="1" dirty="0">
                <a:solidFill>
                  <a:srgbClr val="0070C0"/>
                </a:solidFill>
              </a:rPr>
              <a:t>per la valutazione del docente in periodo di formazione e di prova art.4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3568" y="213285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periodo di prova e di formazione dei docenti neo assunti ha l’obiettivo di verificare: </a:t>
            </a:r>
          </a:p>
          <a:p>
            <a:pPr algn="just"/>
            <a:r>
              <a:rPr lang="it-IT" sz="2400" dirty="0"/>
              <a:t>il corretto possesso ed esercizio delle competenze culturali, disciplinari, didattiche e metodologiche con riferimento ai nuclei fondanti dei </a:t>
            </a:r>
            <a:r>
              <a:rPr lang="it-IT" sz="2400" dirty="0" err="1"/>
              <a:t>saperi</a:t>
            </a:r>
            <a:r>
              <a:rPr lang="it-IT" sz="2400" dirty="0"/>
              <a:t>, ai traguardi di competenza e agli obiettivi di apprendimento previsti dagli ordinamenti vigenti;</a:t>
            </a:r>
          </a:p>
          <a:p>
            <a:pPr algn="just"/>
            <a:r>
              <a:rPr lang="it-IT" sz="2400" dirty="0"/>
              <a:t>il corretto possesso ed esercizio delle competenze relazionali, organizzative e gestionali; </a:t>
            </a:r>
          </a:p>
          <a:p>
            <a:pPr algn="just"/>
            <a:r>
              <a:rPr lang="it-IT" sz="2400" dirty="0"/>
              <a:t>l’osservanza dei doveri connessi con lo status di dipendente pubblico e inerenti la funzione docente; </a:t>
            </a:r>
          </a:p>
          <a:p>
            <a:pPr algn="just"/>
            <a:r>
              <a:rPr lang="it-IT" sz="2400" dirty="0"/>
              <a:t>la partecipazione alle attività formative e il raggiungimento degli obiettivi  dalle stesse previsti.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2515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4290"/>
            <a:ext cx="7053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43" y="35442"/>
            <a:ext cx="758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569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e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r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TM01859868[[fn=Terme]]</Template>
  <TotalTime>257</TotalTime>
  <Words>2044</Words>
  <Application>Microsoft Office PowerPoint</Application>
  <PresentationFormat>Presentazione su schermo (4:3)</PresentationFormat>
  <Paragraphs>269</Paragraphs>
  <Slides>33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Terme</vt:lpstr>
      <vt:lpstr>LICEO SCIENZE UMANE e LINGUISTICO “T. GULLÌ"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SCIENZE UMANE e LINGUISTICO “T. GULLÌ"</dc:title>
  <dc:creator>Sebby</dc:creator>
  <cp:lastModifiedBy>Dirigente</cp:lastModifiedBy>
  <cp:revision>39</cp:revision>
  <dcterms:created xsi:type="dcterms:W3CDTF">2015-03-13T05:29:57Z</dcterms:created>
  <dcterms:modified xsi:type="dcterms:W3CDTF">2016-03-08T10:05:50Z</dcterms:modified>
</cp:coreProperties>
</file>