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4" r:id="rId6"/>
    <p:sldId id="261" r:id="rId7"/>
    <p:sldId id="260" r:id="rId8"/>
    <p:sldId id="258" r:id="rId9"/>
    <p:sldId id="259" r:id="rId10"/>
    <p:sldId id="268" r:id="rId11"/>
    <p:sldId id="269" r:id="rId12"/>
    <p:sldId id="266" r:id="rId13"/>
    <p:sldId id="267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D997-2777-442C-AB92-4A79077342AE}" type="datetimeFigureOut">
              <a:rPr lang="it-IT" smtClean="0"/>
              <a:pPr/>
              <a:t>23/11/2022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7E02-84D9-4B07-B7D1-7F5F6249B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D997-2777-442C-AB92-4A79077342AE}" type="datetimeFigureOut">
              <a:rPr lang="it-IT" smtClean="0"/>
              <a:pPr/>
              <a:t>23/11/2022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7E02-84D9-4B07-B7D1-7F5F6249B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D997-2777-442C-AB92-4A79077342AE}" type="datetimeFigureOut">
              <a:rPr lang="it-IT" smtClean="0"/>
              <a:pPr/>
              <a:t>23/11/2022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7E02-84D9-4B07-B7D1-7F5F6249B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D997-2777-442C-AB92-4A79077342AE}" type="datetimeFigureOut">
              <a:rPr lang="it-IT" smtClean="0"/>
              <a:pPr/>
              <a:t>23/11/2022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7E02-84D9-4B07-B7D1-7F5F6249B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D997-2777-442C-AB92-4A79077342AE}" type="datetimeFigureOut">
              <a:rPr lang="it-IT" smtClean="0"/>
              <a:pPr/>
              <a:t>23/11/2022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7E02-84D9-4B07-B7D1-7F5F6249B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D997-2777-442C-AB92-4A79077342AE}" type="datetimeFigureOut">
              <a:rPr lang="it-IT" smtClean="0"/>
              <a:pPr/>
              <a:t>23/11/2022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7E02-84D9-4B07-B7D1-7F5F6249B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D997-2777-442C-AB92-4A79077342AE}" type="datetimeFigureOut">
              <a:rPr lang="it-IT" smtClean="0"/>
              <a:pPr/>
              <a:t>23/11/2022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7E02-84D9-4B07-B7D1-7F5F6249B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D997-2777-442C-AB92-4A79077342AE}" type="datetimeFigureOut">
              <a:rPr lang="it-IT" smtClean="0"/>
              <a:pPr/>
              <a:t>23/11/2022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7E02-84D9-4B07-B7D1-7F5F6249B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D997-2777-442C-AB92-4A79077342AE}" type="datetimeFigureOut">
              <a:rPr lang="it-IT" smtClean="0"/>
              <a:pPr/>
              <a:t>23/11/2022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7E02-84D9-4B07-B7D1-7F5F6249B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D997-2777-442C-AB92-4A79077342AE}" type="datetimeFigureOut">
              <a:rPr lang="it-IT" smtClean="0"/>
              <a:pPr/>
              <a:t>23/11/2022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7E02-84D9-4B07-B7D1-7F5F6249B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D997-2777-442C-AB92-4A79077342AE}" type="datetimeFigureOut">
              <a:rPr lang="it-IT" smtClean="0"/>
              <a:pPr/>
              <a:t>23/11/2022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7E02-84D9-4B07-B7D1-7F5F6249B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8D997-2777-442C-AB92-4A79077342AE}" type="datetimeFigureOut">
              <a:rPr lang="it-IT" smtClean="0"/>
              <a:pPr/>
              <a:t>23/11/2022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67E02-84D9-4B07-B7D1-7F5F6249BBB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052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>
                <a:solidFill>
                  <a:schemeClr val="tx2">
                    <a:lumMod val="75000"/>
                  </a:schemeClr>
                </a:solidFill>
                <a:latin typeface="Bernard MT Condensed" pitchFamily="18" charset="0"/>
              </a:rPr>
              <a:t>#</a:t>
            </a:r>
            <a:r>
              <a:rPr lang="it-IT" sz="7200" dirty="0" err="1">
                <a:solidFill>
                  <a:schemeClr val="bg1"/>
                </a:solidFill>
                <a:latin typeface="Bernard MT Condensed" pitchFamily="18" charset="0"/>
              </a:rPr>
              <a:t>ioscelgoliceogulli</a:t>
            </a:r>
            <a:endParaRPr lang="it-IT" sz="7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026" name="Picture 2" descr="C:\Users\uno\Desktop\Logo 1 (530x537) (530x53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64904"/>
            <a:ext cx="3748261" cy="37977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laio 3"/>
          <p:cNvSpPr/>
          <p:nvPr/>
        </p:nvSpPr>
        <p:spPr>
          <a:xfrm>
            <a:off x="2267744" y="9205"/>
            <a:ext cx="5112568" cy="1124744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2"/>
                </a:solidFill>
              </a:rPr>
              <a:t>LICEO MUSICALE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35496" y="1844824"/>
            <a:ext cx="36004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Discipline  base dei Licei</a:t>
            </a:r>
          </a:p>
          <a:p>
            <a:pPr algn="ctr"/>
            <a:endParaRPr lang="it-IT" sz="2400" b="1" dirty="0">
              <a:solidFill>
                <a:schemeClr val="bg1"/>
              </a:solidFill>
            </a:endParaRPr>
          </a:p>
          <a:p>
            <a:pPr algn="ctr"/>
            <a:endParaRPr lang="it-IT" sz="2400" b="1" dirty="0">
              <a:solidFill>
                <a:schemeClr val="bg1"/>
              </a:solidFill>
            </a:endParaRPr>
          </a:p>
          <a:p>
            <a:pPr algn="ctr"/>
            <a:r>
              <a:rPr lang="it-IT" sz="2400" b="1" dirty="0">
                <a:solidFill>
                  <a:schemeClr val="bg1"/>
                </a:solidFill>
              </a:rPr>
              <a:t>+</a:t>
            </a:r>
          </a:p>
          <a:p>
            <a:pPr algn="ctr"/>
            <a:endParaRPr lang="it-IT" sz="2400" b="1" dirty="0">
              <a:solidFill>
                <a:schemeClr val="bg1"/>
              </a:solidFill>
            </a:endParaRPr>
          </a:p>
          <a:p>
            <a:pPr algn="ctr"/>
            <a:endParaRPr lang="it-IT" sz="2400" b="1" dirty="0">
              <a:solidFill>
                <a:schemeClr val="bg1"/>
              </a:solidFill>
            </a:endParaRPr>
          </a:p>
          <a:p>
            <a:pPr algn="ctr"/>
            <a:endParaRPr lang="it-IT" sz="2400" b="1" dirty="0">
              <a:solidFill>
                <a:schemeClr val="bg1"/>
              </a:solidFill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Discipline di Indirizzo</a:t>
            </a:r>
            <a:endParaRPr lang="it-IT" sz="3200" b="1" dirty="0">
              <a:solidFill>
                <a:schemeClr val="bg1"/>
              </a:solidFill>
            </a:endParaRPr>
          </a:p>
          <a:p>
            <a:pPr algn="ctr"/>
            <a:endParaRPr lang="it-IT" sz="2800" b="1" dirty="0">
              <a:solidFill>
                <a:schemeClr val="bg1"/>
              </a:solidFill>
            </a:endParaRPr>
          </a:p>
          <a:p>
            <a:pPr algn="ctr"/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6" name="Telaio 5"/>
          <p:cNvSpPr/>
          <p:nvPr/>
        </p:nvSpPr>
        <p:spPr>
          <a:xfrm>
            <a:off x="3923928" y="1628800"/>
            <a:ext cx="4968552" cy="4248472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>
              <a:solidFill>
                <a:schemeClr val="accent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427984" y="2575069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ESECUZIONE E INTERPRETAZIONE</a:t>
            </a:r>
          </a:p>
          <a:p>
            <a:pPr algn="ctr"/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TEORIA, ANALISI E COMPOSIZIONE</a:t>
            </a:r>
          </a:p>
          <a:p>
            <a:pPr algn="ctr"/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STORIA DELLA MUSICA </a:t>
            </a:r>
          </a:p>
          <a:p>
            <a:pPr algn="ctr"/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TECNOLOGIE MUSICALI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62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677758"/>
              </p:ext>
            </p:extLst>
          </p:nvPr>
        </p:nvGraphicFramePr>
        <p:xfrm>
          <a:off x="0" y="1119892"/>
          <a:ext cx="9143999" cy="57381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5026070">
                  <a:extLst>
                    <a:ext uri="{9D8B030D-6E8A-4147-A177-3AD203B41FA5}">
                      <a16:colId xmlns:a16="http://schemas.microsoft.com/office/drawing/2014/main" xmlns="" val="1292198632"/>
                    </a:ext>
                  </a:extLst>
                </a:gridCol>
                <a:gridCol w="912721">
                  <a:extLst>
                    <a:ext uri="{9D8B030D-6E8A-4147-A177-3AD203B41FA5}">
                      <a16:colId xmlns:a16="http://schemas.microsoft.com/office/drawing/2014/main" xmlns="" val="934084266"/>
                    </a:ext>
                  </a:extLst>
                </a:gridCol>
                <a:gridCol w="784513">
                  <a:extLst>
                    <a:ext uri="{9D8B030D-6E8A-4147-A177-3AD203B41FA5}">
                      <a16:colId xmlns:a16="http://schemas.microsoft.com/office/drawing/2014/main" xmlns="" val="686559269"/>
                    </a:ext>
                  </a:extLst>
                </a:gridCol>
                <a:gridCol w="912721">
                  <a:extLst>
                    <a:ext uri="{9D8B030D-6E8A-4147-A177-3AD203B41FA5}">
                      <a16:colId xmlns:a16="http://schemas.microsoft.com/office/drawing/2014/main" xmlns="" val="1063573170"/>
                    </a:ext>
                  </a:extLst>
                </a:gridCol>
                <a:gridCol w="781460">
                  <a:extLst>
                    <a:ext uri="{9D8B030D-6E8A-4147-A177-3AD203B41FA5}">
                      <a16:colId xmlns:a16="http://schemas.microsoft.com/office/drawing/2014/main" xmlns="" val="1027646484"/>
                    </a:ext>
                  </a:extLst>
                </a:gridCol>
                <a:gridCol w="726514">
                  <a:extLst>
                    <a:ext uri="{9D8B030D-6E8A-4147-A177-3AD203B41FA5}">
                      <a16:colId xmlns:a16="http://schemas.microsoft.com/office/drawing/2014/main" xmlns="" val="1683617266"/>
                    </a:ext>
                  </a:extLst>
                </a:gridCol>
              </a:tblGrid>
              <a:tr h="465440">
                <a:tc>
                  <a:txBody>
                    <a:bodyPr/>
                    <a:lstStyle/>
                    <a:p>
                      <a:pPr marL="27940" algn="l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Quadro orario settimanale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5890" algn="l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1°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73660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2°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9685" marR="12700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3°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73025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4°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0960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5°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548984"/>
                  </a:ext>
                </a:extLst>
              </a:tr>
              <a:tr h="39894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Lingua e letteratura italiana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956637594"/>
                  </a:ext>
                </a:extLst>
              </a:tr>
              <a:tr h="3026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Lingua straniera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76859438"/>
                  </a:ext>
                </a:extLst>
              </a:tr>
              <a:tr h="3026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Storia e Geografia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120812627"/>
                  </a:ext>
                </a:extLst>
              </a:tr>
              <a:tr h="343141">
                <a:tc>
                  <a:txBody>
                    <a:bodyPr/>
                    <a:lstStyle/>
                    <a:p>
                      <a:pPr marL="71755" algn="l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Storia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it-IT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26755347"/>
                  </a:ext>
                </a:extLst>
              </a:tr>
              <a:tr h="299722">
                <a:tc>
                  <a:txBody>
                    <a:bodyPr/>
                    <a:lstStyle/>
                    <a:p>
                      <a:pPr marL="71755" algn="l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Filosofia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4019553"/>
                  </a:ext>
                </a:extLst>
              </a:tr>
              <a:tr h="3026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Matematica**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369233530"/>
                  </a:ext>
                </a:extLst>
              </a:tr>
              <a:tr h="3026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Fisica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150332189"/>
                  </a:ext>
                </a:extLst>
              </a:tr>
              <a:tr h="3026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Scienze Naturali***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30664426"/>
                  </a:ext>
                </a:extLst>
              </a:tr>
              <a:tr h="3026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Storia dell’Arte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76822813"/>
                  </a:ext>
                </a:extLst>
              </a:tr>
              <a:tr h="3026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Religione / Attività alternative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179432685"/>
                  </a:ext>
                </a:extLst>
              </a:tr>
              <a:tr h="3026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Scienze motorie e sportive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35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40754077"/>
                  </a:ext>
                </a:extLst>
              </a:tr>
              <a:tr h="3026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Esecuzione e interpretazione***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52538662"/>
                  </a:ext>
                </a:extLst>
              </a:tr>
              <a:tr h="299722">
                <a:tc>
                  <a:txBody>
                    <a:bodyPr/>
                    <a:lstStyle/>
                    <a:p>
                      <a:pPr marL="71755" algn="l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Teoria, analisi e composizione***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l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6210" algn="l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6619279"/>
                  </a:ext>
                </a:extLst>
              </a:tr>
              <a:tr h="3026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Storia della musica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68671982"/>
                  </a:ext>
                </a:extLst>
              </a:tr>
              <a:tr h="3026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Laboratorio di musica d’insieme***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22301765"/>
                  </a:ext>
                </a:extLst>
              </a:tr>
              <a:tr h="3026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Tecnologie musicali***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06437921"/>
                  </a:ext>
                </a:extLst>
              </a:tr>
              <a:tr h="299722">
                <a:tc>
                  <a:txBody>
                    <a:bodyPr/>
                    <a:lstStyle/>
                    <a:p>
                      <a:pPr marL="38290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8290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Totale ore settimanali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2636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 marR="7366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0645" marR="7366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marR="1270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0320" marR="1270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 marR="7302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0010" marR="7302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096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8580" marR="6096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173775422"/>
                  </a:ext>
                </a:extLst>
              </a:tr>
            </a:tbl>
          </a:graphicData>
        </a:graphic>
      </p:graphicFrame>
      <p:sp>
        <p:nvSpPr>
          <p:cNvPr id="7" name="Telaio 6"/>
          <p:cNvSpPr/>
          <p:nvPr/>
        </p:nvSpPr>
        <p:spPr>
          <a:xfrm>
            <a:off x="2339752" y="0"/>
            <a:ext cx="4752528" cy="1025352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2"/>
                </a:solidFill>
              </a:rPr>
              <a:t>LICEO MUSICALE</a:t>
            </a:r>
          </a:p>
        </p:txBody>
      </p:sp>
      <p:pic>
        <p:nvPicPr>
          <p:cNvPr id="8" name="Picture 2" descr="C:\Users\uno\Desktop\Logo 1 (530x537) (530x53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641502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77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191683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600" b="1" dirty="0">
              <a:solidFill>
                <a:schemeClr val="bg1"/>
              </a:solidFill>
            </a:endParaRPr>
          </a:p>
          <a:p>
            <a:pPr algn="ctr"/>
            <a:r>
              <a:rPr lang="it-IT" sz="3600" b="1" dirty="0">
                <a:solidFill>
                  <a:schemeClr val="bg1"/>
                </a:solidFill>
              </a:rPr>
              <a:t>I DIPLOMI dei Licei del T. </a:t>
            </a:r>
            <a:r>
              <a:rPr lang="it-IT" sz="3600" b="1" dirty="0" err="1">
                <a:solidFill>
                  <a:schemeClr val="bg1"/>
                </a:solidFill>
              </a:rPr>
              <a:t>Gullì</a:t>
            </a:r>
            <a:endParaRPr lang="it-IT" sz="3600" b="1" dirty="0">
              <a:solidFill>
                <a:schemeClr val="bg1"/>
              </a:solidFill>
            </a:endParaRPr>
          </a:p>
          <a:p>
            <a:pPr algn="ctr"/>
            <a:r>
              <a:rPr lang="it-IT" sz="3600" b="1" dirty="0">
                <a:solidFill>
                  <a:schemeClr val="bg1"/>
                </a:solidFill>
              </a:rPr>
              <a:t>consentono:</a:t>
            </a:r>
          </a:p>
        </p:txBody>
      </p:sp>
      <p:sp>
        <p:nvSpPr>
          <p:cNvPr id="3" name="Rettangolo 2"/>
          <p:cNvSpPr/>
          <p:nvPr/>
        </p:nvSpPr>
        <p:spPr>
          <a:xfrm>
            <a:off x="5220072" y="260648"/>
            <a:ext cx="3456384" cy="122413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364088" y="33265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L’accesso a tutte le Facoltà Universitarie </a:t>
            </a:r>
          </a:p>
        </p:txBody>
      </p:sp>
      <p:sp>
        <p:nvSpPr>
          <p:cNvPr id="5" name="Rettangolo 4"/>
          <p:cNvSpPr/>
          <p:nvPr/>
        </p:nvSpPr>
        <p:spPr>
          <a:xfrm>
            <a:off x="5220072" y="1844824"/>
            <a:ext cx="3456384" cy="122413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364088" y="1988840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C00000"/>
                </a:solidFill>
              </a:rPr>
              <a:t>La partecipazione a tutti i concorsi per i quali è richiesto il Diploma</a:t>
            </a:r>
          </a:p>
        </p:txBody>
      </p:sp>
      <p:sp>
        <p:nvSpPr>
          <p:cNvPr id="7" name="Rettangolo 6"/>
          <p:cNvSpPr/>
          <p:nvPr/>
        </p:nvSpPr>
        <p:spPr>
          <a:xfrm>
            <a:off x="5220072" y="3356992"/>
            <a:ext cx="3456384" cy="34883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364088" y="3429000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L’inserimento nel mondo del lavoro nei settori:</a:t>
            </a:r>
          </a:p>
          <a:p>
            <a:pPr>
              <a:buFont typeface="Arial" pitchFamily="34" charset="0"/>
              <a:buChar char="•"/>
            </a:pPr>
            <a:r>
              <a:rPr lang="it-IT" b="1" dirty="0">
                <a:solidFill>
                  <a:srgbClr val="C00000"/>
                </a:solidFill>
              </a:rPr>
              <a:t> del </a:t>
            </a:r>
            <a:r>
              <a:rPr lang="it-IT" b="1" u="sng" dirty="0">
                <a:solidFill>
                  <a:srgbClr val="C00000"/>
                </a:solidFill>
              </a:rPr>
              <a:t>sociale</a:t>
            </a:r>
            <a:r>
              <a:rPr lang="it-IT" b="1" dirty="0">
                <a:solidFill>
                  <a:srgbClr val="C00000"/>
                </a:solidFill>
              </a:rPr>
              <a:t> (assistente per l’infanzia, operatore di animazione sociale …)</a:t>
            </a:r>
          </a:p>
          <a:p>
            <a:pPr>
              <a:buFont typeface="Arial" pitchFamily="34" charset="0"/>
              <a:buChar char="•"/>
            </a:pPr>
            <a:r>
              <a:rPr lang="it-IT" b="1" dirty="0">
                <a:solidFill>
                  <a:srgbClr val="C00000"/>
                </a:solidFill>
              </a:rPr>
              <a:t> della </a:t>
            </a:r>
            <a:r>
              <a:rPr lang="it-IT" b="1" u="sng" dirty="0">
                <a:solidFill>
                  <a:srgbClr val="C00000"/>
                </a:solidFill>
              </a:rPr>
              <a:t>comunicazione</a:t>
            </a:r>
          </a:p>
          <a:p>
            <a:pPr>
              <a:buFont typeface="Arial" pitchFamily="34" charset="0"/>
              <a:buChar char="•"/>
            </a:pPr>
            <a:r>
              <a:rPr lang="it-IT" b="1" dirty="0">
                <a:solidFill>
                  <a:srgbClr val="C00000"/>
                </a:solidFill>
              </a:rPr>
              <a:t> del</a:t>
            </a:r>
            <a:r>
              <a:rPr lang="it-IT" b="1" u="sng" dirty="0">
                <a:solidFill>
                  <a:srgbClr val="C00000"/>
                </a:solidFill>
              </a:rPr>
              <a:t> turismo</a:t>
            </a:r>
          </a:p>
          <a:p>
            <a:pPr>
              <a:buFont typeface="Arial" pitchFamily="34" charset="0"/>
              <a:buChar char="•"/>
            </a:pPr>
            <a:r>
              <a:rPr lang="it-IT" b="1" dirty="0">
                <a:solidFill>
                  <a:srgbClr val="C00000"/>
                </a:solidFill>
              </a:rPr>
              <a:t> del </a:t>
            </a:r>
            <a:r>
              <a:rPr lang="it-IT" b="1" u="sng" dirty="0">
                <a:solidFill>
                  <a:srgbClr val="C00000"/>
                </a:solidFill>
              </a:rPr>
              <a:t>marketing e della pubblicità</a:t>
            </a:r>
          </a:p>
          <a:p>
            <a:pPr>
              <a:buFont typeface="Arial" pitchFamily="34" charset="0"/>
              <a:buChar char="•"/>
            </a:pPr>
            <a:r>
              <a:rPr lang="it-IT" b="1" dirty="0">
                <a:solidFill>
                  <a:srgbClr val="C00000"/>
                </a:solidFill>
              </a:rPr>
              <a:t>  della </a:t>
            </a:r>
            <a:r>
              <a:rPr lang="it-IT" b="1" u="sng" dirty="0">
                <a:solidFill>
                  <a:srgbClr val="C00000"/>
                </a:solidFill>
              </a:rPr>
              <a:t>ricerca di mercato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C00000"/>
                </a:solidFill>
              </a:rPr>
              <a:t>dello</a:t>
            </a:r>
            <a:r>
              <a:rPr lang="it-IT" b="1" u="sng" dirty="0">
                <a:solidFill>
                  <a:srgbClr val="C00000"/>
                </a:solidFill>
              </a:rPr>
              <a:t> spettacolo e della musica</a:t>
            </a:r>
          </a:p>
        </p:txBody>
      </p:sp>
      <p:pic>
        <p:nvPicPr>
          <p:cNvPr id="9" name="Picture 2" descr="C:\Users\uno\Desktop\Logo 1 (530x537) (530x53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1656184" cy="16731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40466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>
                <a:solidFill>
                  <a:schemeClr val="tx2">
                    <a:lumMod val="75000"/>
                  </a:schemeClr>
                </a:solidFill>
                <a:latin typeface="Bernard MT Condensed" pitchFamily="18" charset="0"/>
              </a:rPr>
              <a:t>#</a:t>
            </a:r>
            <a:r>
              <a:rPr lang="it-IT" sz="7200">
                <a:solidFill>
                  <a:schemeClr val="bg1"/>
                </a:solidFill>
                <a:latin typeface="Bernard MT Condensed" pitchFamily="18" charset="0"/>
              </a:rPr>
              <a:t>ioscelgoliceogulli</a:t>
            </a:r>
            <a:endParaRPr lang="it-IT" sz="7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026" name="Picture 2" descr="C:\Users\uno\Desktop\Logo 1 (530x537) (530x53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8547" y="1958644"/>
            <a:ext cx="1918873" cy="194421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350100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400" b="1" dirty="0">
              <a:solidFill>
                <a:schemeClr val="bg1"/>
              </a:solidFill>
            </a:endParaRPr>
          </a:p>
          <a:p>
            <a:pPr algn="ctr"/>
            <a:r>
              <a:rPr lang="it-IT" sz="4400" b="1" dirty="0">
                <a:solidFill>
                  <a:schemeClr val="bg1"/>
                </a:solidFill>
              </a:rPr>
              <a:t>VI ASPETTIAMO…</a:t>
            </a:r>
          </a:p>
        </p:txBody>
      </p:sp>
      <p:pic>
        <p:nvPicPr>
          <p:cNvPr id="2052" name="Picture 4" descr="Risultati immagini per grazie per l'attenzione  gif animat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301208"/>
            <a:ext cx="5486400" cy="182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no\Desktop\Documents\Immagini  Orientameno\Edifici\Sede Centra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7"/>
            <a:ext cx="3384376" cy="2326289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3923928" y="234888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Sede Centrale</a:t>
            </a:r>
          </a:p>
          <a:p>
            <a:r>
              <a:rPr lang="it-IT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Corso V. Emanuele, 69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5229200"/>
            <a:ext cx="41044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Sede Marconi, </a:t>
            </a:r>
          </a:p>
          <a:p>
            <a:pPr algn="r"/>
            <a:r>
              <a:rPr lang="it-IT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Via Vallone </a:t>
            </a:r>
            <a:r>
              <a:rPr lang="it-IT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Petrara</a:t>
            </a:r>
            <a:r>
              <a:rPr lang="it-IT" sz="2000" dirty="0"/>
              <a:t> </a:t>
            </a:r>
          </a:p>
          <a:p>
            <a:pPr algn="r"/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365104"/>
            <a:ext cx="3275856" cy="22048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Telaio 7"/>
          <p:cNvSpPr/>
          <p:nvPr/>
        </p:nvSpPr>
        <p:spPr>
          <a:xfrm>
            <a:off x="323528" y="0"/>
            <a:ext cx="8568952" cy="1700808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LICEO SCIENZE UMANE E LINGUISTICO “TOMMASO GULLÌ”</a:t>
            </a:r>
          </a:p>
          <a:p>
            <a:pPr algn="ctr"/>
            <a:r>
              <a:rPr 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REGGIO CALABRIA</a:t>
            </a:r>
          </a:p>
        </p:txBody>
      </p:sp>
      <p:pic>
        <p:nvPicPr>
          <p:cNvPr id="11" name="Picture 2" descr="C:\Users\uno\Desktop\Logo 1 (530x537) (530x537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836712"/>
            <a:ext cx="576064" cy="5836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0"/>
            <a:ext cx="885698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LICEO SCIENZE UMANE , LINGUISTICO E MUSICALE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“TOMMASO GULLÌ”</a:t>
            </a:r>
          </a:p>
          <a:p>
            <a:pPr algn="ctr"/>
            <a:endParaRPr lang="it-IT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laio 6"/>
          <p:cNvSpPr/>
          <p:nvPr/>
        </p:nvSpPr>
        <p:spPr>
          <a:xfrm>
            <a:off x="4139952" y="836712"/>
            <a:ext cx="3816424" cy="1296144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sp>
        <p:nvSpPr>
          <p:cNvPr id="8" name="Telaio 7"/>
          <p:cNvSpPr/>
          <p:nvPr/>
        </p:nvSpPr>
        <p:spPr>
          <a:xfrm>
            <a:off x="4139952" y="2147374"/>
            <a:ext cx="3816424" cy="1296144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elaio 8"/>
          <p:cNvSpPr/>
          <p:nvPr/>
        </p:nvSpPr>
        <p:spPr>
          <a:xfrm>
            <a:off x="4108299" y="3383703"/>
            <a:ext cx="3863241" cy="1269433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0" y="2204864"/>
            <a:ext cx="3419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it-IT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LICEI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283968" y="126876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LICEO SCIENZE UMANE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283968" y="2257707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2"/>
                </a:solidFill>
              </a:rPr>
              <a:t>LICEO SCIENZE UMANE</a:t>
            </a:r>
          </a:p>
          <a:p>
            <a:pPr algn="ctr"/>
            <a:r>
              <a:rPr lang="it-IT" sz="2000" b="1" dirty="0">
                <a:solidFill>
                  <a:schemeClr val="accent2"/>
                </a:solidFill>
              </a:rPr>
              <a:t>opzione </a:t>
            </a:r>
          </a:p>
          <a:p>
            <a:pPr algn="ctr"/>
            <a:r>
              <a:rPr lang="it-IT" sz="2000" b="1" dirty="0">
                <a:solidFill>
                  <a:schemeClr val="accent2"/>
                </a:solidFill>
              </a:rPr>
              <a:t>ECONOMICO-SOCIALE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283968" y="371703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LICEO LINGUISTICO</a:t>
            </a:r>
          </a:p>
        </p:txBody>
      </p:sp>
      <p:cxnSp>
        <p:nvCxnSpPr>
          <p:cNvPr id="17" name="Connettore 2 16"/>
          <p:cNvCxnSpPr/>
          <p:nvPr/>
        </p:nvCxnSpPr>
        <p:spPr>
          <a:xfrm flipV="1">
            <a:off x="2987824" y="2564904"/>
            <a:ext cx="864096" cy="115212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2987824" y="3266693"/>
            <a:ext cx="1008112" cy="45033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3004262" y="3737421"/>
            <a:ext cx="847658" cy="95114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uno\Desktop\Logo 1 (530x537) (530x53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188640"/>
            <a:ext cx="497486" cy="504056"/>
          </a:xfrm>
          <a:prstGeom prst="rect">
            <a:avLst/>
          </a:prstGeom>
          <a:noFill/>
        </p:spPr>
      </p:pic>
      <p:sp>
        <p:nvSpPr>
          <p:cNvPr id="14" name="Telaio 13"/>
          <p:cNvSpPr/>
          <p:nvPr/>
        </p:nvSpPr>
        <p:spPr>
          <a:xfrm>
            <a:off x="4139952" y="4599277"/>
            <a:ext cx="3848077" cy="1292187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LICEO MUSICALE</a:t>
            </a:r>
          </a:p>
        </p:txBody>
      </p:sp>
      <p:cxnSp>
        <p:nvCxnSpPr>
          <p:cNvPr id="19" name="Connettore 2 18"/>
          <p:cNvCxnSpPr/>
          <p:nvPr/>
        </p:nvCxnSpPr>
        <p:spPr>
          <a:xfrm>
            <a:off x="2987824" y="3737421"/>
            <a:ext cx="1008112" cy="210443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laio 1"/>
          <p:cNvSpPr/>
          <p:nvPr/>
        </p:nvSpPr>
        <p:spPr>
          <a:xfrm>
            <a:off x="2339752" y="0"/>
            <a:ext cx="4464496" cy="1296144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LICEO SCIENZE UMANE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1412776"/>
            <a:ext cx="442798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Discipline base dei Licei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</a:rPr>
              <a:t>+</a:t>
            </a:r>
          </a:p>
          <a:p>
            <a:pPr algn="ctr"/>
            <a:endParaRPr lang="it-IT" sz="2400" b="1" dirty="0">
              <a:solidFill>
                <a:schemeClr val="bg1"/>
              </a:solidFill>
            </a:endParaRP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Scienze Umane</a:t>
            </a:r>
          </a:p>
          <a:p>
            <a:pPr algn="just"/>
            <a:r>
              <a:rPr lang="it-IT" b="1" dirty="0">
                <a:solidFill>
                  <a:schemeClr val="bg1"/>
                </a:solidFill>
              </a:rPr>
              <a:t/>
            </a:r>
            <a:br>
              <a:rPr lang="it-IT" b="1" dirty="0">
                <a:solidFill>
                  <a:schemeClr val="bg1"/>
                </a:solidFill>
              </a:rPr>
            </a:br>
            <a:r>
              <a:rPr lang="it-IT" sz="2400" b="1" dirty="0">
                <a:solidFill>
                  <a:schemeClr val="bg1"/>
                </a:solidFill>
              </a:rPr>
              <a:t>Insegnamento pluridisciplinare in stretto contatto con Filosofia, Storia, Letterature, per orientarsi nelle molteplici dimensioni che costituiscono l’uomo in quanto persona e soggetto di relazioni</a:t>
            </a:r>
            <a:r>
              <a:rPr lang="it-IT" sz="2400" dirty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Telaio 5"/>
          <p:cNvSpPr/>
          <p:nvPr/>
        </p:nvSpPr>
        <p:spPr>
          <a:xfrm>
            <a:off x="5076056" y="1628800"/>
            <a:ext cx="3816424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PEDAGOGIA</a:t>
            </a:r>
          </a:p>
        </p:txBody>
      </p:sp>
      <p:sp>
        <p:nvSpPr>
          <p:cNvPr id="7" name="Telaio 6"/>
          <p:cNvSpPr/>
          <p:nvPr/>
        </p:nvSpPr>
        <p:spPr>
          <a:xfrm>
            <a:off x="5076056" y="2924944"/>
            <a:ext cx="3816424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PSICOLOGIA</a:t>
            </a:r>
          </a:p>
        </p:txBody>
      </p:sp>
      <p:sp>
        <p:nvSpPr>
          <p:cNvPr id="8" name="Telaio 7"/>
          <p:cNvSpPr/>
          <p:nvPr/>
        </p:nvSpPr>
        <p:spPr>
          <a:xfrm>
            <a:off x="5076056" y="4149080"/>
            <a:ext cx="3816424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SOCIOLOGIA</a:t>
            </a:r>
          </a:p>
        </p:txBody>
      </p:sp>
      <p:sp>
        <p:nvSpPr>
          <p:cNvPr id="9" name="Telaio 8"/>
          <p:cNvSpPr/>
          <p:nvPr/>
        </p:nvSpPr>
        <p:spPr>
          <a:xfrm>
            <a:off x="5076056" y="5445224"/>
            <a:ext cx="3816424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ANTROPOLOGIA</a:t>
            </a:r>
          </a:p>
        </p:txBody>
      </p:sp>
      <p:pic>
        <p:nvPicPr>
          <p:cNvPr id="12" name="Picture 2" descr="C:\Users\uno\Desktop\Logo 1 (530x537) (530x53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8640"/>
            <a:ext cx="713510" cy="6480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laio 1"/>
          <p:cNvSpPr/>
          <p:nvPr/>
        </p:nvSpPr>
        <p:spPr>
          <a:xfrm>
            <a:off x="2339752" y="0"/>
            <a:ext cx="4176464" cy="980728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LICEO SCIENZE UMANE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578624"/>
              </p:ext>
            </p:extLst>
          </p:nvPr>
        </p:nvGraphicFramePr>
        <p:xfrm>
          <a:off x="0" y="1193800"/>
          <a:ext cx="9144001" cy="5724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0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0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00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00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30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4936">
                <a:tc>
                  <a:txBody>
                    <a:bodyPr/>
                    <a:lstStyle/>
                    <a:p>
                      <a:r>
                        <a:rPr lang="it-IT" sz="2000" dirty="0"/>
                        <a:t>QUADRO ORARIO SETTIMANALE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633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 E LETTERATURA ITALIANA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633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 E CULTURA LATINA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633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STORIA E GEOGRAFIA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633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633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FILOSOFIA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633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SCIENZE UMANE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633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DIRITTO ED ECONOMIA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3358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</a:t>
                      </a:r>
                      <a:r>
                        <a:rPr lang="it-IT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E CULTURA STRANIERA  (INGLESE)</a:t>
                      </a:r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633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MATEMATICA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7633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FISICA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7633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SCIENZE NATURALI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7633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STORIA</a:t>
                      </a:r>
                      <a:r>
                        <a:rPr lang="it-IT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DELL’ARTE</a:t>
                      </a:r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7633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SCIENZE</a:t>
                      </a:r>
                      <a:r>
                        <a:rPr lang="it-IT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MOTORIE  E SPORTIVE</a:t>
                      </a:r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7633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RELIGIONE/ATTIVITÀ  ALTERNATIVA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5" name="Picture 2" descr="C:\Users\uno\Desktop\Logo 1 (530x537) (530x53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188640"/>
            <a:ext cx="497486" cy="5040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laio 1"/>
          <p:cNvSpPr/>
          <p:nvPr/>
        </p:nvSpPr>
        <p:spPr>
          <a:xfrm>
            <a:off x="2267744" y="0"/>
            <a:ext cx="5328592" cy="126876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accent2"/>
                </a:solidFill>
              </a:rPr>
              <a:t>LICEO SCIENZE UMANE</a:t>
            </a:r>
          </a:p>
          <a:p>
            <a:pPr algn="ctr"/>
            <a:r>
              <a:rPr lang="it-IT" sz="2000" b="1" dirty="0">
                <a:solidFill>
                  <a:schemeClr val="accent2"/>
                </a:solidFill>
              </a:rPr>
              <a:t>opzione </a:t>
            </a:r>
          </a:p>
          <a:p>
            <a:pPr algn="ctr"/>
            <a:r>
              <a:rPr lang="it-IT" sz="2000" b="1" dirty="0">
                <a:solidFill>
                  <a:schemeClr val="accent2"/>
                </a:solidFill>
              </a:rPr>
              <a:t>ECONOMICO-SOCIALE</a:t>
            </a:r>
          </a:p>
        </p:txBody>
      </p:sp>
      <p:pic>
        <p:nvPicPr>
          <p:cNvPr id="3" name="Picture 2" descr="C:\Users\uno\Desktop\Logo 1 (530x537) (530x53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641502" cy="64807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11560" y="1268760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Discipline  base dei Licei</a:t>
            </a:r>
          </a:p>
          <a:p>
            <a:pPr algn="ctr"/>
            <a:endParaRPr lang="it-IT" sz="2400" b="1" dirty="0">
              <a:solidFill>
                <a:schemeClr val="bg1"/>
              </a:solidFill>
            </a:endParaRPr>
          </a:p>
          <a:p>
            <a:pPr algn="ctr"/>
            <a:endParaRPr lang="it-IT" sz="2400" b="1" dirty="0">
              <a:solidFill>
                <a:schemeClr val="bg1"/>
              </a:solidFill>
            </a:endParaRPr>
          </a:p>
          <a:p>
            <a:pPr algn="ctr"/>
            <a:r>
              <a:rPr lang="it-IT" sz="2400" b="1" dirty="0">
                <a:solidFill>
                  <a:schemeClr val="bg1"/>
                </a:solidFill>
              </a:rPr>
              <a:t>+</a:t>
            </a:r>
          </a:p>
          <a:p>
            <a:pPr algn="ctr"/>
            <a:endParaRPr lang="it-IT" sz="2400" b="1" dirty="0">
              <a:solidFill>
                <a:schemeClr val="bg1"/>
              </a:solidFill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Discipline di Indirizzo</a:t>
            </a:r>
            <a:endParaRPr lang="it-IT" sz="3200" b="1" dirty="0">
              <a:solidFill>
                <a:schemeClr val="bg1"/>
              </a:solidFill>
            </a:endParaRPr>
          </a:p>
          <a:p>
            <a:pPr algn="ctr"/>
            <a:endParaRPr lang="it-IT" sz="2800" b="1" dirty="0">
              <a:solidFill>
                <a:schemeClr val="bg1"/>
              </a:solidFill>
            </a:endParaRPr>
          </a:p>
          <a:p>
            <a:pPr algn="ctr"/>
            <a:endParaRPr lang="it-IT" sz="2800" b="1" dirty="0">
              <a:solidFill>
                <a:schemeClr val="bg1"/>
              </a:solidFill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+</a:t>
            </a:r>
          </a:p>
          <a:p>
            <a:pPr algn="ctr"/>
            <a:endParaRPr lang="it-IT" sz="2800" b="1" dirty="0">
              <a:solidFill>
                <a:schemeClr val="bg1"/>
              </a:solidFill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2 Lingue Straniere</a:t>
            </a:r>
          </a:p>
        </p:txBody>
      </p:sp>
      <p:sp>
        <p:nvSpPr>
          <p:cNvPr id="6" name="Telaio 5"/>
          <p:cNvSpPr/>
          <p:nvPr/>
        </p:nvSpPr>
        <p:spPr>
          <a:xfrm>
            <a:off x="5076056" y="1844824"/>
            <a:ext cx="3816424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DIRITTO ED ECONOMIA</a:t>
            </a:r>
          </a:p>
        </p:txBody>
      </p:sp>
      <p:sp>
        <p:nvSpPr>
          <p:cNvPr id="7" name="Telaio 6"/>
          <p:cNvSpPr/>
          <p:nvPr/>
        </p:nvSpPr>
        <p:spPr>
          <a:xfrm>
            <a:off x="5076056" y="3284984"/>
            <a:ext cx="3816424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SCIENZE UMANE</a:t>
            </a:r>
          </a:p>
        </p:txBody>
      </p:sp>
      <p:sp>
        <p:nvSpPr>
          <p:cNvPr id="8" name="Telaio 7"/>
          <p:cNvSpPr/>
          <p:nvPr/>
        </p:nvSpPr>
        <p:spPr>
          <a:xfrm>
            <a:off x="5076056" y="4797152"/>
            <a:ext cx="3816424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INGLESE</a:t>
            </a:r>
          </a:p>
          <a:p>
            <a:pPr algn="ctr"/>
            <a:r>
              <a:rPr lang="it-IT" sz="2400" b="1" dirty="0">
                <a:solidFill>
                  <a:schemeClr val="accent2"/>
                </a:solidFill>
              </a:rPr>
              <a:t>FRANCESE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008383"/>
              </p:ext>
            </p:extLst>
          </p:nvPr>
        </p:nvGraphicFramePr>
        <p:xfrm>
          <a:off x="0" y="1268764"/>
          <a:ext cx="9144000" cy="5589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05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5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0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00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75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55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7029">
                <a:tc>
                  <a:txBody>
                    <a:bodyPr/>
                    <a:lstStyle/>
                    <a:p>
                      <a:r>
                        <a:rPr lang="it-IT" sz="2000" dirty="0"/>
                        <a:t>QUADRO ORARIO SETTIMANALE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488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 E LETTERATURA ITALIANA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488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STORIA E GEOGRAFIA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488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488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FILOSOFIA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488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SCIENZE UMANE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488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DIRITTO ED ECONOMIA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7175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</a:t>
                      </a:r>
                      <a:r>
                        <a:rPr lang="it-IT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E CULTURA STRANIERA  (INGLESE)</a:t>
                      </a:r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7175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</a:t>
                      </a:r>
                      <a:r>
                        <a:rPr lang="it-IT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E CULTURA STRANIERA  (FRANCESE)</a:t>
                      </a:r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6488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MATEMATICA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6488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FISICA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6488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SCIENZE NATURALI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6488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STORIA</a:t>
                      </a:r>
                      <a:r>
                        <a:rPr lang="it-IT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DELL’ARTE</a:t>
                      </a:r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6488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SCIENZE</a:t>
                      </a:r>
                      <a:r>
                        <a:rPr lang="it-IT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MOTORIE  E SPORTIVE</a:t>
                      </a:r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6488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RELIGIONE/ATTIVITÀ  ALTERNATIVA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" name="Telaio 2"/>
          <p:cNvSpPr/>
          <p:nvPr/>
        </p:nvSpPr>
        <p:spPr>
          <a:xfrm>
            <a:off x="2267744" y="9205"/>
            <a:ext cx="5112568" cy="1124744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accent2"/>
                </a:solidFill>
              </a:rPr>
              <a:t>LICEO SCIENZE UMANE</a:t>
            </a:r>
          </a:p>
          <a:p>
            <a:pPr algn="ctr"/>
            <a:r>
              <a:rPr lang="it-IT" sz="2000" b="1" dirty="0">
                <a:solidFill>
                  <a:schemeClr val="accent2"/>
                </a:solidFill>
              </a:rPr>
              <a:t>opzione </a:t>
            </a:r>
          </a:p>
          <a:p>
            <a:pPr algn="ctr"/>
            <a:r>
              <a:rPr lang="it-IT" sz="2000" b="1" dirty="0">
                <a:solidFill>
                  <a:schemeClr val="accent2"/>
                </a:solidFill>
              </a:rPr>
              <a:t>ECONOMICO-SOCIALE</a:t>
            </a:r>
          </a:p>
        </p:txBody>
      </p:sp>
      <p:pic>
        <p:nvPicPr>
          <p:cNvPr id="4" name="Picture 2" descr="C:\Users\uno\Desktop\Logo 1 (530x537) (530x53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641502" cy="6480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laio 1"/>
          <p:cNvSpPr/>
          <p:nvPr/>
        </p:nvSpPr>
        <p:spPr>
          <a:xfrm>
            <a:off x="2411760" y="0"/>
            <a:ext cx="3816424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LICEO LINGUISTICO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268760"/>
            <a:ext cx="38164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Discipline base dei Licei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+</a:t>
            </a:r>
            <a:endParaRPr lang="it-IT" sz="2800" b="1" dirty="0">
              <a:solidFill>
                <a:schemeClr val="bg1"/>
              </a:solidFill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Discipline di indirizzo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3 Lingue straniere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Corsi TALK (</a:t>
            </a:r>
            <a:r>
              <a:rPr lang="it-IT" sz="2000" b="1" dirty="0" err="1">
                <a:solidFill>
                  <a:schemeClr val="bg1"/>
                </a:solidFill>
              </a:rPr>
              <a:t>Toward</a:t>
            </a:r>
            <a:r>
              <a:rPr lang="it-IT" sz="2000" b="1" dirty="0">
                <a:solidFill>
                  <a:schemeClr val="bg1"/>
                </a:solidFill>
              </a:rPr>
              <a:t> Advanced Language Knowledge) di potenziamento ed eccellenza della lingua inglese, finalizzati al conseguimento di una certificazione </a:t>
            </a:r>
            <a:r>
              <a:rPr lang="it-IT" sz="2000" b="1" dirty="0" smtClean="0">
                <a:solidFill>
                  <a:schemeClr val="bg1"/>
                </a:solidFill>
              </a:rPr>
              <a:t>Cambridge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Inglese potenziato sezioni di </a:t>
            </a:r>
            <a:r>
              <a:rPr lang="it-IT" sz="2000" b="1" dirty="0" err="1" smtClean="0">
                <a:solidFill>
                  <a:schemeClr val="bg1"/>
                </a:solidFill>
              </a:rPr>
              <a:t>Inlgese</a:t>
            </a:r>
            <a:r>
              <a:rPr lang="it-IT" sz="2000" b="1" smtClean="0">
                <a:solidFill>
                  <a:schemeClr val="bg1"/>
                </a:solidFill>
              </a:rPr>
              <a:t>/Francese/Tedesco</a:t>
            </a:r>
            <a:endParaRPr lang="it-IT" sz="2000" b="1" dirty="0" smtClean="0">
              <a:solidFill>
                <a:schemeClr val="bg1"/>
              </a:solidFill>
            </a:endParaRPr>
          </a:p>
          <a:p>
            <a:pPr algn="ctr"/>
            <a:endParaRPr lang="it-IT" sz="2000" b="1" dirty="0" smtClean="0">
              <a:solidFill>
                <a:schemeClr val="bg1"/>
              </a:solidFill>
            </a:endParaRPr>
          </a:p>
        </p:txBody>
      </p:sp>
      <p:sp>
        <p:nvSpPr>
          <p:cNvPr id="4" name="Telaio 3"/>
          <p:cNvSpPr/>
          <p:nvPr/>
        </p:nvSpPr>
        <p:spPr>
          <a:xfrm>
            <a:off x="5076056" y="1628800"/>
            <a:ext cx="3816424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INGLESE</a:t>
            </a:r>
          </a:p>
        </p:txBody>
      </p:sp>
      <p:sp>
        <p:nvSpPr>
          <p:cNvPr id="5" name="Telaio 4"/>
          <p:cNvSpPr/>
          <p:nvPr/>
        </p:nvSpPr>
        <p:spPr>
          <a:xfrm>
            <a:off x="5076056" y="3140968"/>
            <a:ext cx="3816424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FRANCESE</a:t>
            </a:r>
          </a:p>
        </p:txBody>
      </p:sp>
      <p:sp>
        <p:nvSpPr>
          <p:cNvPr id="7" name="Telaio 6"/>
          <p:cNvSpPr/>
          <p:nvPr/>
        </p:nvSpPr>
        <p:spPr>
          <a:xfrm>
            <a:off x="5076056" y="4653136"/>
            <a:ext cx="3816424" cy="1224136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TEDESCO o SPAGNOLO</a:t>
            </a:r>
          </a:p>
        </p:txBody>
      </p:sp>
      <p:pic>
        <p:nvPicPr>
          <p:cNvPr id="8" name="Picture 2" descr="C:\Users\uno\Desktop\Logo 1 (530x537) (530x53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641502" cy="6480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laio 1"/>
          <p:cNvSpPr/>
          <p:nvPr/>
        </p:nvSpPr>
        <p:spPr>
          <a:xfrm>
            <a:off x="2411760" y="0"/>
            <a:ext cx="3816424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LICEO LINGUISTICO</a:t>
            </a:r>
          </a:p>
        </p:txBody>
      </p:sp>
      <p:pic>
        <p:nvPicPr>
          <p:cNvPr id="3" name="Picture 2" descr="C:\Users\uno\Desktop\Logo 1 (530x537) (530x53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88640"/>
            <a:ext cx="641502" cy="648072"/>
          </a:xfrm>
          <a:prstGeom prst="rect">
            <a:avLst/>
          </a:prstGeom>
          <a:noFill/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743905"/>
              </p:ext>
            </p:extLst>
          </p:nvPr>
        </p:nvGraphicFramePr>
        <p:xfrm>
          <a:off x="0" y="1340768"/>
          <a:ext cx="9144001" cy="554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2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0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0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00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15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079">
                <a:tc>
                  <a:txBody>
                    <a:bodyPr/>
                    <a:lstStyle/>
                    <a:p>
                      <a:r>
                        <a:rPr lang="it-IT" sz="2000" dirty="0"/>
                        <a:t>QUADRO</a:t>
                      </a:r>
                      <a:r>
                        <a:rPr lang="it-IT" sz="2000" baseline="0" dirty="0"/>
                        <a:t> ORARIO SETTIMANALE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654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</a:t>
                      </a:r>
                      <a:r>
                        <a:rPr lang="it-IT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E LETTERATURA ITALIANA</a:t>
                      </a:r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654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 E CULTURA LATINA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7654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 INGLESE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it-IT" sz="1800" b="1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4+1 </a:t>
                      </a:r>
                      <a:endParaRPr lang="it-IT" sz="1800" b="1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it-IT" sz="1800" b="1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4+1</a:t>
                      </a:r>
                      <a:endParaRPr lang="it-IT" sz="1800" b="1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it-IT" sz="1800" b="1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3+1</a:t>
                      </a:r>
                      <a:endParaRPr lang="it-IT" sz="1800" b="1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it-IT" sz="1800" b="1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3+1</a:t>
                      </a:r>
                      <a:endParaRPr lang="it-IT" sz="1800" b="1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it-IT" sz="1800" b="1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3+1</a:t>
                      </a:r>
                      <a:endParaRPr lang="it-IT" sz="1800" b="1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654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 STRANIERA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654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 STRANIERA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7654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STORIA E GEOGRAFIA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7654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7654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FILOSOFIA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7654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MATEMATICA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7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FISICA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7654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SCIENZE NATURALI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7654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STORIA DELL’ ARTE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7654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SCIENZE</a:t>
                      </a:r>
                      <a:r>
                        <a:rPr lang="it-IT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MOTORIE E SPORTIVE</a:t>
                      </a:r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7654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RELIGIONE/ATTIVITÀ ALTERNATIVA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706</Words>
  <Application>Microsoft Office PowerPoint</Application>
  <PresentationFormat>Presentazione su schermo (4:3)</PresentationFormat>
  <Paragraphs>518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uno</dc:creator>
  <cp:lastModifiedBy>Vice</cp:lastModifiedBy>
  <cp:revision>26</cp:revision>
  <dcterms:created xsi:type="dcterms:W3CDTF">2019-11-10T10:06:55Z</dcterms:created>
  <dcterms:modified xsi:type="dcterms:W3CDTF">2022-11-23T11:19:46Z</dcterms:modified>
</cp:coreProperties>
</file>